
<file path=[Content_Types].xml><?xml version="1.0" encoding="utf-8"?>
<Types xmlns="http://schemas.openxmlformats.org/package/2006/content-types">
  <Default Extension="bin" ContentType="image/jpeg"/>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media/image4.bin" ContentType="image/png"/>
  <Override PartName="/ppt/media/image6.bin" ContentType="image/png"/>
  <Override PartName="/ppt/media/image7.bin" ContentType="image/png"/>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3.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media/image72.bin" ContentType="image/png"/>
  <Override PartName="/ppt/media/image73.bin" ContentType="image/png"/>
  <Override PartName="/ppt/notesSlides/notesSlide39.xml" ContentType="application/vnd.openxmlformats-officedocument.presentationml.notesSlide+xml"/>
  <Override PartName="/ppt/media/image74.bin" ContentType="image/png"/>
  <Override PartName="/ppt/media/image75.bin" ContentType="image/png"/>
  <Override PartName="/ppt/media/image76.bin" ContentType="image/png"/>
  <Override PartName="/ppt/notesSlides/notesSlide40.xml" ContentType="application/vnd.openxmlformats-officedocument.presentationml.notesSlide+xml"/>
  <Override PartName="/ppt/media/image77.bin" ContentType="image/png"/>
  <Override PartName="/ppt/media/image78.bin" ContentType="image/png"/>
  <Override PartName="/ppt/media/image79.bin" ContentType="image/png"/>
  <Override PartName="/ppt/media/image80.bin" ContentType="image/png"/>
  <Override PartName="/ppt/notesSlides/notesSlide41.xml" ContentType="application/vnd.openxmlformats-officedocument.presentationml.notesSlide+xml"/>
  <Override PartName="/ppt/media/image81.bin" ContentType="image/png"/>
  <Override PartName="/ppt/media/image82.bin" ContentType="image/png"/>
  <Override PartName="/ppt/notesSlides/notesSlide42.xml" ContentType="application/vnd.openxmlformats-officedocument.presentationml.notesSlide+xml"/>
  <Override PartName="/ppt/media/image83.bin" ContentType="image/png"/>
  <Override PartName="/ppt/media/image84.bin" ContentType="image/png"/>
  <Override PartName="/ppt/media/image85.bin" ContentType="image/png"/>
  <Override PartName="/ppt/notesSlides/notesSlide43.xml" ContentType="application/vnd.openxmlformats-officedocument.presentationml.notesSlide+xml"/>
  <Override PartName="/ppt/media/image86.bin" ContentType="image/png"/>
  <Override PartName="/ppt/media/image87.bin" ContentType="image/png"/>
  <Override PartName="/ppt/media/image88.bin" ContentType="image/png"/>
  <Override PartName="/ppt/media/image89.bin" ContentType="image/pn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8" r:id="rId4"/>
    <p:sldMasterId id="2147483711" r:id="rId5"/>
    <p:sldMasterId id="2147483724" r:id="rId6"/>
    <p:sldMasterId id="2147483737" r:id="rId7"/>
    <p:sldMasterId id="2147483750" r:id="rId8"/>
    <p:sldMasterId id="2147483763" r:id="rId9"/>
    <p:sldMasterId id="2147483776" r:id="rId10"/>
    <p:sldMasterId id="2147483789" r:id="rId11"/>
    <p:sldMasterId id="2147483802" r:id="rId12"/>
    <p:sldMasterId id="2147483815" r:id="rId13"/>
    <p:sldMasterId id="2147483828" r:id="rId14"/>
  </p:sldMasterIdLst>
  <p:notesMasterIdLst>
    <p:notesMasterId r:id="rId62"/>
  </p:notesMasterIdLst>
  <p:sldIdLst>
    <p:sldId id="274" r:id="rId15"/>
    <p:sldId id="257" r:id="rId16"/>
    <p:sldId id="258" r:id="rId17"/>
    <p:sldId id="259" r:id="rId18"/>
    <p:sldId id="260" r:id="rId19"/>
    <p:sldId id="261" r:id="rId20"/>
    <p:sldId id="266" r:id="rId21"/>
    <p:sldId id="267" r:id="rId22"/>
    <p:sldId id="268" r:id="rId23"/>
    <p:sldId id="269" r:id="rId24"/>
    <p:sldId id="270" r:id="rId25"/>
    <p:sldId id="271" r:id="rId26"/>
    <p:sldId id="272" r:id="rId27"/>
    <p:sldId id="273"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262" r:id="rId58"/>
    <p:sldId id="263" r:id="rId59"/>
    <p:sldId id="264" r:id="rId60"/>
    <p:sldId id="265"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74" autoAdjust="0"/>
    <p:restoredTop sz="76199" autoAdjust="0"/>
  </p:normalViewPr>
  <p:slideViewPr>
    <p:cSldViewPr snapToGrid="0">
      <p:cViewPr varScale="1">
        <p:scale>
          <a:sx n="76" d="100"/>
          <a:sy n="76" d="100"/>
        </p:scale>
        <p:origin x="103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61" Type="http://schemas.openxmlformats.org/officeDocument/2006/relationships/slide" Target="slides/slide47.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7.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3FCC2A-5CAA-4BD7-9646-9006953D28AD}" type="datetimeFigureOut">
              <a:rPr lang="en-US" smtClean="0"/>
              <a:t>9/28/2015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2F10C4-67F3-44CB-BB7A-FD17F607DB64}" type="slidenum">
              <a:rPr lang="en-US" smtClean="0"/>
              <a:t>‹#›</a:t>
            </a:fld>
            <a:endParaRPr lang="en-US"/>
          </a:p>
        </p:txBody>
      </p:sp>
    </p:spTree>
    <p:extLst>
      <p:ext uri="{BB962C8B-B14F-4D97-AF65-F5344CB8AC3E}">
        <p14:creationId xmlns:p14="http://schemas.microsoft.com/office/powerpoint/2010/main" val="3938885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946538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White Persons Living with an HIV Diagnosis, by County,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This </a:t>
            </a:r>
            <a:r>
              <a:rPr lang="en-US" sz="1200" b="0" i="0" u="none" strike="noStrike" kern="1200" dirty="0" smtClean="0">
                <a:solidFill>
                  <a:schemeClr val="tx1"/>
                </a:solidFill>
                <a:effectLst/>
                <a:latin typeface="+mn-lt"/>
                <a:ea typeface="+mn-ea"/>
                <a:cs typeface="+mn-cs"/>
              </a:rPr>
              <a:t>map shows the estimated county-level rates (per 100,000 population) of white adults and adolescents 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22391971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Hispanic/Latino Persons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This </a:t>
            </a:r>
            <a:r>
              <a:rPr lang="en-US" sz="1200" b="0" i="0" u="none" strike="noStrike" kern="1200" dirty="0" smtClean="0">
                <a:solidFill>
                  <a:schemeClr val="tx1"/>
                </a:solidFill>
                <a:effectLst/>
                <a:latin typeface="+mn-lt"/>
                <a:ea typeface="+mn-ea"/>
                <a:cs typeface="+mn-cs"/>
              </a:rPr>
              <a:t>map shows the estimated county-level rates (per 100,000 population) of Hispanic/Latino adults and adolescents 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1460202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of Black &amp; White Persons Living with an HIV Diagnosis, by County, 2012</a:t>
            </a:r>
          </a:p>
          <a:p>
            <a:endParaRPr lang="en-US" dirty="0" smtClean="0"/>
          </a:p>
          <a:p>
            <a:r>
              <a:rPr lang="en-US" dirty="0" smtClean="0"/>
              <a:t>These maps show a comparison of the estimated county-level rates (per 100,000 population) of black &amp; white adults and adolescents living with an HIV diagnosis at the end of 2012.</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smtClean="0"/>
          </a:p>
          <a:p>
            <a:r>
              <a:rPr lang="en-US" smtClean="0"/>
              <a:t>More </a:t>
            </a:r>
            <a:r>
              <a:rPr lang="en-US" dirty="0" smtClean="0"/>
              <a:t>information about </a:t>
            </a:r>
            <a:r>
              <a:rPr lang="en-US" dirty="0" err="1" smtClean="0"/>
              <a:t>AIDSVu's</a:t>
            </a:r>
            <a:r>
              <a:rPr lang="en-US" dirty="0" smtClean="0"/>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255654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of Hispanic/Latino &amp; White Persons Living with an HIV Diagnosis, by County, 2012</a:t>
            </a:r>
          </a:p>
          <a:p>
            <a:endParaRPr lang="en-US" dirty="0" smtClean="0"/>
          </a:p>
          <a:p>
            <a:r>
              <a:rPr lang="en-US" smtClean="0"/>
              <a:t>These </a:t>
            </a:r>
            <a:r>
              <a:rPr lang="en-US" dirty="0" smtClean="0"/>
              <a:t>maps show a comparison of the estimated county-level rates (per 100,000 population) of Hispanic/Latino &amp; white adults and adolescents living with an HIV diagnosis at the end of </a:t>
            </a:r>
            <a:r>
              <a:rPr lang="en-US" smtClean="0"/>
              <a:t>2012.</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685178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Aged 13-24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This </a:t>
            </a:r>
            <a:r>
              <a:rPr lang="en-US" sz="1200" b="0" i="0" u="none" strike="noStrike" kern="1200" dirty="0" smtClean="0">
                <a:solidFill>
                  <a:schemeClr val="tx1"/>
                </a:solidFill>
                <a:effectLst/>
                <a:latin typeface="+mn-lt"/>
                <a:ea typeface="+mn-ea"/>
                <a:cs typeface="+mn-cs"/>
              </a:rPr>
              <a:t>map shows the estimated county-level rates (per 100,000 population) of adults and adolescents aged 13-24 living with an HIV diagnosis at the end of </a:t>
            </a:r>
            <a:r>
              <a:rPr lang="en-US" sz="1200" b="0" i="0" u="none" strike="noStrike" kern="1200" smtClean="0">
                <a:solidFill>
                  <a:schemeClr val="tx1"/>
                </a:solidFill>
                <a:effectLst/>
                <a:latin typeface="+mn-lt"/>
                <a:ea typeface="+mn-ea"/>
                <a:cs typeface="+mn-cs"/>
              </a:rPr>
              <a:t>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5211149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Aged 25-34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a:t>
            </a:r>
            <a:r>
              <a:rPr lang="en-US" sz="1200" b="0" i="0" u="none" strike="noStrike" kern="1200" smtClean="0">
                <a:solidFill>
                  <a:schemeClr val="tx1"/>
                </a:solidFill>
                <a:effectLst/>
                <a:latin typeface="+mn-lt"/>
                <a:ea typeface="+mn-ea"/>
                <a:cs typeface="+mn-cs"/>
              </a:rPr>
              <a:t>aged 25-34 </a:t>
            </a:r>
            <a:r>
              <a:rPr lang="en-US" sz="1200" b="0" i="0" u="none" strike="noStrike" kern="1200" dirty="0" smtClean="0">
                <a:solidFill>
                  <a:schemeClr val="tx1"/>
                </a:solidFill>
                <a:effectLst/>
                <a:latin typeface="+mn-lt"/>
                <a:ea typeface="+mn-ea"/>
                <a:cs typeface="+mn-cs"/>
              </a:rPr>
              <a:t>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624136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Aged 35-44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a:t>
            </a:r>
            <a:r>
              <a:rPr lang="en-US" sz="1200" b="0" i="0" u="none" strike="noStrike" kern="1200" smtClean="0">
                <a:solidFill>
                  <a:schemeClr val="tx1"/>
                </a:solidFill>
                <a:effectLst/>
                <a:latin typeface="+mn-lt"/>
                <a:ea typeface="+mn-ea"/>
                <a:cs typeface="+mn-cs"/>
              </a:rPr>
              <a:t>aged 35-44 </a:t>
            </a:r>
            <a:r>
              <a:rPr lang="en-US" sz="1200" b="0" i="0" u="none" strike="noStrike" kern="1200" dirty="0" smtClean="0">
                <a:solidFill>
                  <a:schemeClr val="tx1"/>
                </a:solidFill>
                <a:effectLst/>
                <a:latin typeface="+mn-lt"/>
                <a:ea typeface="+mn-ea"/>
                <a:cs typeface="+mn-cs"/>
              </a:rPr>
              <a:t>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222512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Aged 45-54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a:t>
            </a:r>
            <a:r>
              <a:rPr lang="en-US" sz="1200" b="0" i="0" u="none" strike="noStrike" kern="1200" smtClean="0">
                <a:solidFill>
                  <a:schemeClr val="tx1"/>
                </a:solidFill>
                <a:effectLst/>
                <a:latin typeface="+mn-lt"/>
                <a:ea typeface="+mn-ea"/>
                <a:cs typeface="+mn-cs"/>
              </a:rPr>
              <a:t>aged 45-54 </a:t>
            </a:r>
            <a:r>
              <a:rPr lang="en-US" sz="1200" b="0" i="0" u="none" strike="noStrike" kern="1200" dirty="0" smtClean="0">
                <a:solidFill>
                  <a:schemeClr val="tx1"/>
                </a:solidFill>
                <a:effectLst/>
                <a:latin typeface="+mn-lt"/>
                <a:ea typeface="+mn-ea"/>
                <a:cs typeface="+mn-cs"/>
              </a:rPr>
              <a:t>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6782638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Aged 55</a:t>
            </a:r>
            <a:r>
              <a:rPr lang="en-US" sz="1200" b="0" i="0" u="none" strike="noStrike" kern="1200" baseline="0" dirty="0" smtClean="0">
                <a:solidFill>
                  <a:schemeClr val="tx1"/>
                </a:solidFill>
                <a:effectLst/>
                <a:latin typeface="+mn-lt"/>
                <a:ea typeface="+mn-ea"/>
                <a:cs typeface="+mn-cs"/>
              </a:rPr>
              <a:t> &amp; Older</a:t>
            </a:r>
            <a:r>
              <a:rPr lang="en-US" sz="1200" b="0" i="0" u="none" strike="noStrike" kern="1200" dirty="0" smtClean="0">
                <a:solidFill>
                  <a:schemeClr val="tx1"/>
                </a:solidFill>
                <a:effectLst/>
                <a:latin typeface="+mn-lt"/>
                <a:ea typeface="+mn-ea"/>
                <a:cs typeface="+mn-cs"/>
              </a:rPr>
              <a:t>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aged 55 </a:t>
            </a:r>
            <a:r>
              <a:rPr lang="en-US" sz="1200" b="0" i="0" u="none" strike="noStrike" kern="1200" smtClean="0">
                <a:solidFill>
                  <a:schemeClr val="tx1"/>
                </a:solidFill>
                <a:effectLst/>
                <a:latin typeface="+mn-lt"/>
                <a:ea typeface="+mn-ea"/>
                <a:cs typeface="+mn-cs"/>
              </a:rPr>
              <a:t>&amp; older</a:t>
            </a:r>
            <a:r>
              <a:rPr lang="en-US" sz="1200" b="0" i="0" u="none" strike="noStrike" kern="1200" baseline="0" smtClean="0">
                <a:solidFill>
                  <a:schemeClr val="tx1"/>
                </a:solidFill>
                <a:effectLst/>
                <a:latin typeface="+mn-lt"/>
                <a:ea typeface="+mn-ea"/>
                <a:cs typeface="+mn-cs"/>
              </a:rPr>
              <a:t> </a:t>
            </a:r>
            <a:r>
              <a:rPr lang="en-US" sz="1200" b="0" i="0" u="none" strike="noStrike" kern="1200" smtClean="0">
                <a:solidFill>
                  <a:schemeClr val="tx1"/>
                </a:solidFill>
                <a:effectLst/>
                <a:latin typeface="+mn-lt"/>
                <a:ea typeface="+mn-ea"/>
                <a:cs typeface="+mn-cs"/>
              </a:rPr>
              <a:t>living </a:t>
            </a:r>
            <a:r>
              <a:rPr lang="en-US" sz="1200" b="0" i="0" u="none" strike="noStrike" kern="1200" dirty="0" smtClean="0">
                <a:solidFill>
                  <a:schemeClr val="tx1"/>
                </a:solidFill>
                <a:effectLst/>
                <a:latin typeface="+mn-lt"/>
                <a:ea typeface="+mn-ea"/>
                <a:cs typeface="+mn-cs"/>
              </a:rPr>
              <a:t>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533396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Males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male adults and adolescents 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3140308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88" eaLnBrk="1" hangingPunct="1">
              <a:spcBef>
                <a:spcPct val="0"/>
              </a:spcBef>
            </a:pPr>
            <a:r>
              <a:rPr lang="en-US" altLang="en-US" dirty="0" smtClean="0">
                <a:solidFill>
                  <a:srgbClr val="000000"/>
                </a:solidFill>
                <a:cs typeface="Segoe UI" panose="020B0502040204020203" pitchFamily="34" charset="0"/>
                <a:sym typeface="Segoe UI" panose="020B0502040204020203" pitchFamily="34" charset="0"/>
              </a:rPr>
              <a:t>AIDSVu is a compilation of interactive, online maps that allows users to visually explore the HIV epidemic in the U.S. alongside critical resources such as HIV testing and treatment center locations.</a:t>
            </a:r>
          </a:p>
          <a:p>
            <a:pPr marL="77788" eaLnBrk="1" hangingPunct="1">
              <a:spcBef>
                <a:spcPct val="0"/>
              </a:spcBef>
            </a:pPr>
            <a:endParaRPr lang="en-US" altLang="en-US" dirty="0" smtClean="0">
              <a:solidFill>
                <a:srgbClr val="000000"/>
              </a:solidFill>
              <a:cs typeface="Segoe UI" panose="020B0502040204020203" pitchFamily="34" charset="0"/>
              <a:sym typeface="Segoe UI" panose="020B0502040204020203" pitchFamily="34" charset="0"/>
            </a:endParaRPr>
          </a:p>
          <a:p>
            <a:pPr marL="77788" eaLnBrk="1" hangingPunct="1">
              <a:spcBef>
                <a:spcPct val="0"/>
              </a:spcBef>
            </a:pPr>
            <a:r>
              <a:rPr lang="en-US" altLang="en-US" dirty="0" err="1" smtClean="0">
                <a:solidFill>
                  <a:srgbClr val="000000"/>
                </a:solidFill>
                <a:cs typeface="Segoe UI" panose="020B0502040204020203" pitchFamily="34" charset="0"/>
                <a:sym typeface="Segoe UI" panose="020B0502040204020203" pitchFamily="34" charset="0"/>
              </a:rPr>
              <a:t>AIDSVu’s</a:t>
            </a:r>
            <a:r>
              <a:rPr lang="en-US" altLang="en-US" dirty="0" smtClean="0">
                <a:solidFill>
                  <a:srgbClr val="000000"/>
                </a:solidFill>
                <a:cs typeface="Segoe UI" panose="020B0502040204020203" pitchFamily="34" charset="0"/>
                <a:sym typeface="Segoe UI" panose="020B0502040204020203" pitchFamily="34" charset="0"/>
              </a:rPr>
              <a:t> mission is to make HIV prevalence data widely accessible and locally relevant.</a:t>
            </a:r>
          </a:p>
          <a:p>
            <a:pPr marL="77788" eaLnBrk="1" hangingPunct="1">
              <a:spcBef>
                <a:spcPct val="0"/>
              </a:spcBef>
            </a:pPr>
            <a:endParaRPr lang="en-US" altLang="en-US" dirty="0" smtClean="0">
              <a:solidFill>
                <a:srgbClr val="000000"/>
              </a:solidFill>
              <a:cs typeface="Segoe UI" panose="020B0502040204020203" pitchFamily="34" charset="0"/>
              <a:sym typeface="Segoe UI" panose="020B0502040204020203" pitchFamily="34" charset="0"/>
            </a:endParaRPr>
          </a:p>
          <a:p>
            <a:pPr marL="77788" eaLnBrk="1" hangingPunct="1">
              <a:spcBef>
                <a:spcPct val="0"/>
              </a:spcBef>
            </a:pPr>
            <a:r>
              <a:rPr lang="en-US" altLang="en-US" dirty="0" smtClean="0">
                <a:solidFill>
                  <a:srgbClr val="000000"/>
                </a:solidFill>
                <a:cs typeface="Segoe UI" panose="020B0502040204020203" pitchFamily="34" charset="0"/>
                <a:sym typeface="Segoe UI" panose="020B0502040204020203" pitchFamily="34" charset="0"/>
              </a:rPr>
              <a:t>AIDSVu provides users with an intuitive, visual way to connect with complex information about persons living with an HIV diagnosis at national, state and local levels.</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2</a:t>
            </a:fld>
            <a:endParaRPr lang="en-US"/>
          </a:p>
        </p:txBody>
      </p:sp>
    </p:spTree>
    <p:extLst>
      <p:ext uri="{BB962C8B-B14F-4D97-AF65-F5344CB8AC3E}">
        <p14:creationId xmlns:p14="http://schemas.microsoft.com/office/powerpoint/2010/main" val="2241650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Rates of Females Living with an HIV Diagnosis, by County, 2012</a:t>
            </a:r>
          </a:p>
          <a:p>
            <a:endParaRPr lang="en-US" dirty="0" smtClean="0"/>
          </a:p>
          <a:p>
            <a:r>
              <a:rPr lang="en-US" dirty="0" smtClean="0"/>
              <a:t>This map shows the estimated county-level rates (per 100,000 population) of female adults and adolescents living with an HIV diagnosis at the end of 2012.</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smtClean="0"/>
          </a:p>
          <a:p>
            <a:r>
              <a:rPr lang="en-US" smtClean="0"/>
              <a:t>More </a:t>
            </a:r>
            <a:r>
              <a:rPr lang="en-US" dirty="0" smtClean="0"/>
              <a:t>information about </a:t>
            </a:r>
            <a:r>
              <a:rPr lang="en-US" dirty="0" err="1" smtClean="0"/>
              <a:t>AIDSVu's</a:t>
            </a:r>
            <a:r>
              <a:rPr lang="en-US" dirty="0" smtClean="0"/>
              <a:t> data methods and sources can be found at www.aidsvu.org.</a:t>
            </a:r>
            <a:endParaRPr lang="en-US"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20</a:t>
            </a:fld>
            <a:endParaRPr lang="en-US"/>
          </a:p>
        </p:txBody>
      </p:sp>
    </p:spTree>
    <p:extLst>
      <p:ext uri="{BB962C8B-B14F-4D97-AF65-F5344CB8AC3E}">
        <p14:creationId xmlns:p14="http://schemas.microsoft.com/office/powerpoint/2010/main" val="32776919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by County, Southeastern U.S., 2012. By</a:t>
            </a:r>
            <a:r>
              <a:rPr lang="en-US" sz="1200" b="0" i="0" u="none" strike="noStrike" kern="1200" baseline="0" dirty="0" smtClean="0">
                <a:solidFill>
                  <a:schemeClr val="tx1"/>
                </a:solidFill>
                <a:effectLst/>
                <a:latin typeface="+mn-lt"/>
                <a:ea typeface="+mn-ea"/>
                <a:cs typeface="+mn-cs"/>
              </a:rPr>
              <a:t> definition, the Southeast includes Texas, Oklahoma, Arizona, Louisiana, Mississippi, Alabama, Tennessee, Kentucky, Virginia, North Carolina, South Carolina, Georgia, and Florida. </a:t>
            </a:r>
            <a:endParaRPr lang="en-US" sz="1200" b="0" i="0" u="none" strike="noStrike" kern="1200" dirty="0" smtClean="0">
              <a:solidFill>
                <a:schemeClr val="tx1"/>
              </a:solidFill>
              <a:effectLst/>
              <a:latin typeface="+mn-lt"/>
              <a:ea typeface="+mn-ea"/>
              <a:cs typeface="+mn-cs"/>
            </a:endParaRPr>
          </a:p>
          <a:p>
            <a:endParaRPr lang="en-US" dirty="0" smtClean="0"/>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living with an HIV diagnosis in the southeastern U.S. at the end of 2012.</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21</a:t>
            </a:fld>
            <a:endParaRPr lang="en-US"/>
          </a:p>
        </p:txBody>
      </p:sp>
    </p:spTree>
    <p:extLst>
      <p:ext uri="{BB962C8B-B14F-4D97-AF65-F5344CB8AC3E}">
        <p14:creationId xmlns:p14="http://schemas.microsoft.com/office/powerpoint/2010/main" val="3634662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Rates of Black &amp; White Persons Living with an HIV Diagnosis, by County, Southeastern U.S., 2012. By</a:t>
            </a:r>
            <a:r>
              <a:rPr lang="en-US" sz="1200" b="0" i="0" u="none" strike="noStrike" kern="1200" baseline="0" dirty="0" smtClean="0">
                <a:solidFill>
                  <a:schemeClr val="tx1"/>
                </a:solidFill>
                <a:effectLst/>
                <a:latin typeface="+mn-lt"/>
                <a:ea typeface="+mn-ea"/>
                <a:cs typeface="+mn-cs"/>
              </a:rPr>
              <a:t> definition, the Southeast includes Texas, Oklahoma, Arizona, Louisiana, Mississippi, Alabama, Tennessee, Kentucky, Virginia, North Carolina, South Carolina, Georgia, and Florida.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These maps show a comparison of the estimated county-level rates (per 100,000 population) of black &amp; white adults and adolescents living with an HIV diagnosis in the southeastern U.S.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22</a:t>
            </a:fld>
            <a:endParaRPr lang="en-US"/>
          </a:p>
        </p:txBody>
      </p:sp>
    </p:spTree>
    <p:extLst>
      <p:ext uri="{BB962C8B-B14F-4D97-AF65-F5344CB8AC3E}">
        <p14:creationId xmlns:p14="http://schemas.microsoft.com/office/powerpoint/2010/main" val="3016893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Rates of Hispanic/Latino &amp; White Persons Living with an HIV Diagnosis, by County, Southeastern U.S., 2012. By</a:t>
            </a:r>
            <a:r>
              <a:rPr lang="en-US" sz="1200" b="0" i="0" u="none" strike="noStrike" kern="1200" baseline="0" dirty="0" smtClean="0">
                <a:solidFill>
                  <a:schemeClr val="tx1"/>
                </a:solidFill>
                <a:effectLst/>
                <a:latin typeface="+mn-lt"/>
                <a:ea typeface="+mn-ea"/>
                <a:cs typeface="+mn-cs"/>
              </a:rPr>
              <a:t> definition, the Southeast includes Texas, Oklahoma, Arizona, Louisiana, Mississippi, Alabama, Tennessee, Kentucky, Virginia, North Carolina, South Carolina, Georgia, and Florida. </a:t>
            </a:r>
            <a:endParaRPr lang="en-US" sz="1200" b="0" i="0" u="none" strike="noStrike" kern="1200" dirty="0" smtClean="0">
              <a:solidFill>
                <a:schemeClr val="tx1"/>
              </a:solidFill>
              <a:effectLst/>
              <a:latin typeface="+mn-lt"/>
              <a:ea typeface="+mn-ea"/>
              <a:cs typeface="+mn-cs"/>
            </a:endParaRP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These maps shows a comparison of the estimated county-level rates (per 100,000 population) of Hispanic/Latino &amp; white adults and adolescents living with an HIV diagnosis in the southeastern U.S.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23</a:t>
            </a:fld>
            <a:endParaRPr lang="en-US"/>
          </a:p>
        </p:txBody>
      </p:sp>
    </p:spTree>
    <p:extLst>
      <p:ext uri="{BB962C8B-B14F-4D97-AF65-F5344CB8AC3E}">
        <p14:creationId xmlns:p14="http://schemas.microsoft.com/office/powerpoint/2010/main" val="31755578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&amp; Poverty Rates, by County, 2012</a:t>
            </a:r>
          </a:p>
          <a:p>
            <a:endParaRPr lang="en-US" sz="1200" b="0" i="0" u="none" strike="noStrike" kern="120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These maps show the estimated county-level rates (per 100,000 population) of adults and adolescents living with an HIV diagnosis at the end of 2012 on the left and the percent of the county population living in poverty on the right.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24</a:t>
            </a:fld>
            <a:endParaRPr lang="en-US"/>
          </a:p>
        </p:txBody>
      </p:sp>
    </p:spTree>
    <p:extLst>
      <p:ext uri="{BB962C8B-B14F-4D97-AF65-F5344CB8AC3E}">
        <p14:creationId xmlns:p14="http://schemas.microsoft.com/office/powerpoint/2010/main" val="575539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&amp; Percent with High School Education, by County,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the estimated county-level rates (per 100,000 population) of adults and adolescents living with an HIV diagnosis at the end of 2012 on the left and the percent of the county population with a high school education on the right.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25</a:t>
            </a:fld>
            <a:endParaRPr lang="en-US"/>
          </a:p>
        </p:txBody>
      </p:sp>
    </p:spTree>
    <p:extLst>
      <p:ext uri="{BB962C8B-B14F-4D97-AF65-F5344CB8AC3E}">
        <p14:creationId xmlns:p14="http://schemas.microsoft.com/office/powerpoint/2010/main" val="2882552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&amp; Median Household Income, by County,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the estimated county-level rates (per 100,000 population) of adults and adolescents living with an HIV diagnosis at the end of 2012 on the left and the median household income at the county level on the right.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26</a:t>
            </a:fld>
            <a:endParaRPr lang="en-US"/>
          </a:p>
        </p:txBody>
      </p:sp>
    </p:spTree>
    <p:extLst>
      <p:ext uri="{BB962C8B-B14F-4D97-AF65-F5344CB8AC3E}">
        <p14:creationId xmlns:p14="http://schemas.microsoft.com/office/powerpoint/2010/main" val="942039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&amp; Percent of Population without Health Insurance,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the estimated county-level rates (per 100,000 population) of adults and adolescents living with an HIV diagnosis at the end of 2012 on the left and the percent of the county population without health insurance on the right.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27</a:t>
            </a:fld>
            <a:endParaRPr lang="en-US"/>
          </a:p>
        </p:txBody>
      </p:sp>
    </p:spTree>
    <p:extLst>
      <p:ext uri="{BB962C8B-B14F-4D97-AF65-F5344CB8AC3E}">
        <p14:creationId xmlns:p14="http://schemas.microsoft.com/office/powerpoint/2010/main" val="3848302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&amp; Income Inequality (Gini Coefficient), by County,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the estimated county-level rates (per 100,000 population) of adults and adolescents living with an HIV diagnosis at the end of 2012 on the left and county-level measures of income inequality (Gini coefficient) on the right.</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28</a:t>
            </a:fld>
            <a:endParaRPr lang="en-US"/>
          </a:p>
        </p:txBody>
      </p:sp>
    </p:spTree>
    <p:extLst>
      <p:ext uri="{BB962C8B-B14F-4D97-AF65-F5344CB8AC3E}">
        <p14:creationId xmlns:p14="http://schemas.microsoft.com/office/powerpoint/2010/main" val="327342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Males Living with an HIV Diagnosis for whom Infection is Attributed to Male-to-Male Sexual Contact,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state-level percent of all male adults and adolescents living with an HIV diagnosis at the end of 2012 for whom infection is attributed to male-to-male sexual contact.</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29</a:t>
            </a:fld>
            <a:endParaRPr lang="en-US"/>
          </a:p>
        </p:txBody>
      </p:sp>
    </p:spTree>
    <p:extLst>
      <p:ext uri="{BB962C8B-B14F-4D97-AF65-F5344CB8AC3E}">
        <p14:creationId xmlns:p14="http://schemas.microsoft.com/office/powerpoint/2010/main" val="2265959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9365" eaLnBrk="1" fontAlgn="auto" hangingPunct="1">
              <a:lnSpc>
                <a:spcPct val="90000"/>
              </a:lnSpc>
              <a:spcBef>
                <a:spcPts val="0"/>
              </a:spcBef>
              <a:spcAft>
                <a:spcPts val="0"/>
              </a:spcAft>
              <a:defRPr/>
            </a:pPr>
            <a:r>
              <a:rPr lang="en-US" dirty="0" smtClean="0">
                <a:solidFill>
                  <a:srgbClr val="000000"/>
                </a:solidFill>
                <a:cs typeface="Calibri" pitchFamily="34" charset="0"/>
                <a:sym typeface="Calibri" pitchFamily="34" charset="0"/>
              </a:rPr>
              <a:t>AIDSVu uses data from multiple trusted sources to populate its interactive maps. </a:t>
            </a:r>
          </a:p>
          <a:p>
            <a:pPr marL="79365" eaLnBrk="1" fontAlgn="auto" hangingPunct="1">
              <a:lnSpc>
                <a:spcPct val="90000"/>
              </a:lnSpc>
              <a:spcBef>
                <a:spcPts val="0"/>
              </a:spcBef>
              <a:spcAft>
                <a:spcPts val="0"/>
              </a:spcAft>
              <a:defRPr/>
            </a:pPr>
            <a:endParaRPr lang="en-US" dirty="0" smtClean="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smtClean="0">
                <a:solidFill>
                  <a:srgbClr val="000000"/>
                </a:solidFill>
                <a:cs typeface="Calibri" pitchFamily="34" charset="0"/>
                <a:sym typeface="Calibri" pitchFamily="34" charset="0"/>
              </a:rPr>
              <a:t>In order to be able to compare data between jurisdictions, </a:t>
            </a:r>
            <a:r>
              <a:rPr lang="en-US" dirty="0" err="1" smtClean="0">
                <a:solidFill>
                  <a:srgbClr val="000000"/>
                </a:solidFill>
                <a:cs typeface="Calibri" pitchFamily="34" charset="0"/>
                <a:sym typeface="Calibri" pitchFamily="34" charset="0"/>
              </a:rPr>
              <a:t>AIDSVu’s</a:t>
            </a:r>
            <a:r>
              <a:rPr lang="en-US" dirty="0" smtClean="0">
                <a:solidFill>
                  <a:srgbClr val="000000"/>
                </a:solidFill>
                <a:cs typeface="Calibri" pitchFamily="34" charset="0"/>
                <a:sym typeface="Calibri" pitchFamily="34" charset="0"/>
              </a:rPr>
              <a:t> state- and county-level data about persons living with an HIV diagnosis come from the U.S. Centers for Disease Control and Prevention (CDC). ZIP Code,</a:t>
            </a:r>
            <a:r>
              <a:rPr lang="en-US" baseline="0" dirty="0" smtClean="0">
                <a:solidFill>
                  <a:srgbClr val="000000"/>
                </a:solidFill>
                <a:cs typeface="Calibri" pitchFamily="34" charset="0"/>
                <a:sym typeface="Calibri" pitchFamily="34" charset="0"/>
              </a:rPr>
              <a:t> </a:t>
            </a:r>
            <a:r>
              <a:rPr lang="en-US" dirty="0" smtClean="0">
                <a:solidFill>
                  <a:srgbClr val="000000"/>
                </a:solidFill>
                <a:cs typeface="Calibri" pitchFamily="34" charset="0"/>
                <a:sym typeface="Calibri" pitchFamily="34" charset="0"/>
              </a:rPr>
              <a:t>census tract, and neighborhood data come directly from jurisdictions’ health departments. AIDSVu data do not reflect undiagnosed cases.</a:t>
            </a:r>
          </a:p>
          <a:p>
            <a:pPr marL="79365" eaLnBrk="1" fontAlgn="auto" hangingPunct="1">
              <a:lnSpc>
                <a:spcPct val="90000"/>
              </a:lnSpc>
              <a:spcBef>
                <a:spcPts val="0"/>
              </a:spcBef>
              <a:spcAft>
                <a:spcPts val="0"/>
              </a:spcAft>
              <a:defRPr/>
            </a:pPr>
            <a:endParaRPr lang="en-US" dirty="0" smtClean="0">
              <a:solidFill>
                <a:srgbClr val="000000"/>
              </a:solidFill>
              <a:cs typeface="Calibri" pitchFamily="34" charset="0"/>
              <a:sym typeface="Calibri" pitchFamily="34" charset="0"/>
            </a:endParaRPr>
          </a:p>
          <a:p>
            <a:pPr marL="79365" eaLnBrk="1" fontAlgn="auto" hangingPunct="1">
              <a:lnSpc>
                <a:spcPct val="90000"/>
              </a:lnSpc>
              <a:spcBef>
                <a:spcPts val="0"/>
              </a:spcBef>
              <a:spcAft>
                <a:spcPts val="0"/>
              </a:spcAft>
              <a:defRPr/>
            </a:pPr>
            <a:r>
              <a:rPr lang="en-US" dirty="0" smtClean="0">
                <a:solidFill>
                  <a:srgbClr val="000000"/>
                </a:solidFill>
                <a:cs typeface="Calibri" pitchFamily="34" charset="0"/>
                <a:sym typeface="Calibri" pitchFamily="34" charset="0"/>
              </a:rPr>
              <a:t>Other data available on AIDSVu include:</a:t>
            </a:r>
          </a:p>
          <a:p>
            <a:pPr marL="79365" eaLnBrk="1" fontAlgn="auto" hangingPunct="1">
              <a:lnSpc>
                <a:spcPct val="90000"/>
              </a:lnSpc>
              <a:spcBef>
                <a:spcPts val="0"/>
              </a:spcBef>
              <a:spcAft>
                <a:spcPts val="0"/>
              </a:spcAft>
              <a:defRPr/>
            </a:pPr>
            <a:endParaRPr lang="en-US" dirty="0" smtClean="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smtClean="0">
                <a:solidFill>
                  <a:srgbClr val="000000"/>
                </a:solidFill>
                <a:cs typeface="Calibri" pitchFamily="34" charset="0"/>
                <a:sym typeface="Calibri" pitchFamily="34" charset="0"/>
              </a:rPr>
              <a:t>Social determinants of health data at the state and county level</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smtClean="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smtClean="0">
                <a:solidFill>
                  <a:srgbClr val="000000"/>
                </a:solidFill>
                <a:cs typeface="Calibri" pitchFamily="34" charset="0"/>
                <a:sym typeface="Calibri" pitchFamily="34" charset="0"/>
              </a:rPr>
              <a:t>HIV testing and treatment center locations</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smtClean="0">
              <a:solidFill>
                <a:srgbClr val="000000"/>
              </a:solidFill>
              <a:cs typeface="Calibri" pitchFamily="34" charset="0"/>
              <a:sym typeface="Calibri" pitchFamily="34" charset="0"/>
            </a:endParaRP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dirty="0" smtClean="0">
                <a:solidFill>
                  <a:srgbClr val="000000"/>
                </a:solidFill>
                <a:cs typeface="Calibri" pitchFamily="34" charset="0"/>
                <a:sym typeface="Calibri" pitchFamily="34" charset="0"/>
              </a:rPr>
              <a:t>NIH-funded HIV Prevention, Vaccine and Treatment Trials Sites</a:t>
            </a:r>
          </a:p>
          <a:p>
            <a:pPr marL="79365" indent="0" eaLnBrk="1" fontAlgn="auto" hangingPunct="1">
              <a:lnSpc>
                <a:spcPct val="90000"/>
              </a:lnSpc>
              <a:spcBef>
                <a:spcPts val="0"/>
              </a:spcBef>
              <a:spcAft>
                <a:spcPts val="0"/>
              </a:spcAft>
              <a:buClr>
                <a:srgbClr val="000000"/>
              </a:buClr>
              <a:buFont typeface="Arial" pitchFamily="34" charset="0"/>
              <a:buNone/>
              <a:defRPr/>
            </a:pPr>
            <a:r>
              <a:rPr lang="en-US" baseline="0" dirty="0" smtClean="0">
                <a:solidFill>
                  <a:srgbClr val="000000"/>
                </a:solidFill>
                <a:cs typeface="Calibri" pitchFamily="34" charset="0"/>
                <a:sym typeface="Calibri" pitchFamily="34" charset="0"/>
              </a:rPr>
              <a:t> </a:t>
            </a:r>
          </a:p>
          <a:p>
            <a:pPr marL="250793" indent="-171428" eaLnBrk="1" fontAlgn="auto" hangingPunct="1">
              <a:lnSpc>
                <a:spcPct val="90000"/>
              </a:lnSpc>
              <a:spcBef>
                <a:spcPts val="0"/>
              </a:spcBef>
              <a:spcAft>
                <a:spcPts val="0"/>
              </a:spcAft>
              <a:buClr>
                <a:srgbClr val="000000"/>
              </a:buClr>
              <a:buFont typeface="Arial" pitchFamily="34" charset="0"/>
              <a:buChar char="•"/>
              <a:defRPr/>
            </a:pPr>
            <a:r>
              <a:rPr lang="en-US" baseline="0" dirty="0" smtClean="0">
                <a:solidFill>
                  <a:srgbClr val="000000"/>
                </a:solidFill>
                <a:cs typeface="Calibri" pitchFamily="34" charset="0"/>
                <a:sym typeface="Calibri" pitchFamily="34" charset="0"/>
              </a:rPr>
              <a:t>Housing Opportunities for People with AIDS</a:t>
            </a:r>
            <a:r>
              <a:rPr lang="en-US" dirty="0" smtClean="0">
                <a:solidFill>
                  <a:srgbClr val="000000"/>
                </a:solidFill>
                <a:cs typeface="Calibri" pitchFamily="34" charset="0"/>
                <a:sym typeface="Calibri" pitchFamily="34" charset="0"/>
              </a:rPr>
              <a:t> </a:t>
            </a:r>
          </a:p>
          <a:p>
            <a:pPr marL="250793" indent="-171428" eaLnBrk="1" fontAlgn="auto" hangingPunct="1">
              <a:lnSpc>
                <a:spcPct val="90000"/>
              </a:lnSpc>
              <a:spcBef>
                <a:spcPts val="0"/>
              </a:spcBef>
              <a:spcAft>
                <a:spcPts val="0"/>
              </a:spcAft>
              <a:buClr>
                <a:srgbClr val="000000"/>
              </a:buClr>
              <a:buFont typeface="Arial" pitchFamily="34" charset="0"/>
              <a:buChar char="•"/>
              <a:defRPr/>
            </a:pPr>
            <a:endParaRPr lang="en-US" dirty="0" smtClean="0">
              <a:solidFill>
                <a:srgbClr val="000000"/>
              </a:solidFill>
              <a:cs typeface="Calibri" pitchFamily="34" charset="0"/>
              <a:sym typeface="Calibri" pitchFamily="34" charset="0"/>
            </a:endParaRP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3</a:t>
            </a:fld>
            <a:endParaRPr lang="en-US"/>
          </a:p>
        </p:txBody>
      </p:sp>
    </p:spTree>
    <p:extLst>
      <p:ext uri="{BB962C8B-B14F-4D97-AF65-F5344CB8AC3E}">
        <p14:creationId xmlns:p14="http://schemas.microsoft.com/office/powerpoint/2010/main" val="2586978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Males Living with an HIV Diagnosis for whom Infection is Attributed to Male-to-Male Sexual Contact &amp; Injection Drug Use,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state-level percent of all male adults and adolescents living with an HIV diagnosis at the end of 2012 for whom infection is attributed to male-to-male sexual contact and injection drug use.</a:t>
            </a:r>
          </a:p>
          <a:p>
            <a:endParaRPr lang="en-US" sz="1200" b="0" i="0" u="none" strike="noStrike" kern="1200" dirty="0" smtClean="0">
              <a:solidFill>
                <a:schemeClr val="tx1"/>
              </a:solidFill>
              <a:effectLst/>
              <a:latin typeface="+mn-lt"/>
              <a:ea typeface="+mn-ea"/>
              <a:cs typeface="+mn-cs"/>
            </a:endParaRPr>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30</a:t>
            </a:fld>
            <a:endParaRPr lang="en-US"/>
          </a:p>
        </p:txBody>
      </p:sp>
    </p:spTree>
    <p:extLst>
      <p:ext uri="{BB962C8B-B14F-4D97-AF65-F5344CB8AC3E}">
        <p14:creationId xmlns:p14="http://schemas.microsoft.com/office/powerpoint/2010/main" val="42051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Males Living with an HIV Diagnosis for whom Infection is Attributed to Injection Drug Use,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state-level percent of all male adults and adolescents living with an HIV diagnosis at the end of 2012 for whom infection is attributed to injection drug use.</a:t>
            </a:r>
            <a:endParaRPr lang="en-US" dirty="0" smtClean="0"/>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31</a:t>
            </a:fld>
            <a:endParaRPr lang="en-US"/>
          </a:p>
        </p:txBody>
      </p:sp>
    </p:spTree>
    <p:extLst>
      <p:ext uri="{BB962C8B-B14F-4D97-AF65-F5344CB8AC3E}">
        <p14:creationId xmlns:p14="http://schemas.microsoft.com/office/powerpoint/2010/main" val="39301155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Males Living with an HIV Diagnosis for whom Infection is Attributed to Heterosexual Contact,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state-level percent of all male adults and adolescents living with an HIV diagnosis at the end of 2012 for whom infection is attributed to heterosexual contact. With respect to mode of transmission, heterosexual contact is defined as heterosexual contact with a person known to have, or to be at high risk for, HIV infection.</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32</a:t>
            </a:fld>
            <a:endParaRPr lang="en-US"/>
          </a:p>
        </p:txBody>
      </p:sp>
    </p:spTree>
    <p:extLst>
      <p:ext uri="{BB962C8B-B14F-4D97-AF65-F5344CB8AC3E}">
        <p14:creationId xmlns:p14="http://schemas.microsoft.com/office/powerpoint/2010/main" val="6866397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Females Living with an HIV Diagnosis for whom Infection is Attributed to Injection Drug Use,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County-level percent of all female adults and adolescents living with an HIV diagnosis at the end of 2012 for whom infection is attributed to injection drug use.</a:t>
            </a:r>
          </a:p>
          <a:p>
            <a:r>
              <a:rPr lang="en-US" dirty="0" smtClean="0"/>
              <a:t> </a:t>
            </a:r>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33</a:t>
            </a:fld>
            <a:endParaRPr lang="en-US"/>
          </a:p>
        </p:txBody>
      </p:sp>
    </p:spTree>
    <p:extLst>
      <p:ext uri="{BB962C8B-B14F-4D97-AF65-F5344CB8AC3E}">
        <p14:creationId xmlns:p14="http://schemas.microsoft.com/office/powerpoint/2010/main" val="269855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Percent of Females Living with an HIV Diagnosis for whom Infection is Attributed to Heterosexual Contact,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County-level percent of all female adults and adolescents living with an HIV diagnosis at the end of 2012 for whom infection is attributed to heterosexual contact. With respect to mode of transmission, heterosexual contact is defined as heterosexual contact with a person known to have, or to be at high risk for, HIV infection.</a:t>
            </a:r>
          </a:p>
          <a:p>
            <a:endParaRPr lang="en-US" dirty="0" smtClean="0"/>
          </a:p>
          <a:p>
            <a:r>
              <a:rPr lang="en-US" dirty="0" smtClean="0"/>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dirty="0" smtClean="0"/>
          </a:p>
          <a:p>
            <a:r>
              <a:rPr lang="en-US" dirty="0" smtClean="0"/>
              <a:t>Persons living with an HIV diagnosis are classified as adult or adolescent based on age at end of 2012. Sex is defined as sex at birth.</a:t>
            </a:r>
          </a:p>
          <a:p>
            <a:endParaRPr lang="en-US" dirty="0" smtClean="0"/>
          </a:p>
          <a:p>
            <a:r>
              <a:rPr lang="en-US" dirty="0" smtClean="0"/>
              <a:t>There are no counties in Alaska, the District of Columbia, and Puerto Rico.</a:t>
            </a:r>
          </a:p>
          <a:p>
            <a:endParaRPr lang="en-US" dirty="0" smtClean="0"/>
          </a:p>
          <a:p>
            <a:r>
              <a:rPr lang="en-US" dirty="0" smtClean="0"/>
              <a:t>Data were released to </a:t>
            </a:r>
            <a:r>
              <a:rPr lang="en-US" dirty="0" err="1" smtClean="0"/>
              <a:t>AIDSVu</a:t>
            </a:r>
            <a:r>
              <a:rPr lang="en-US" dirty="0" smtClean="0"/>
              <a:t> in accordance with state health departments' HIV surveillance data re-release agreements with CDC.</a:t>
            </a:r>
          </a:p>
          <a:p>
            <a:endParaRPr lang="en-US" dirty="0" smtClean="0"/>
          </a:p>
          <a:p>
            <a:r>
              <a:rPr lang="en-US" dirty="0" smtClean="0"/>
              <a:t>More information about </a:t>
            </a:r>
            <a:r>
              <a:rPr lang="en-US" dirty="0" err="1" smtClean="0"/>
              <a:t>AIDSVu's</a:t>
            </a:r>
            <a:r>
              <a:rPr lang="en-US" dirty="0" smtClean="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34</a:t>
            </a:fld>
            <a:endParaRPr lang="en-US"/>
          </a:p>
        </p:txBody>
      </p:sp>
    </p:spTree>
    <p:extLst>
      <p:ext uri="{BB962C8B-B14F-4D97-AF65-F5344CB8AC3E}">
        <p14:creationId xmlns:p14="http://schemas.microsoft.com/office/powerpoint/2010/main" val="9570102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or AIDS Diagnosis, by ZIP Code, Philadelphia,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reported ZIP-code-level rates (per 100,000 population) of persons living with an HIV or AIDS diagnosis in Philadelphia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reflect cases reported through 12/31/2013. Cases without ZIP code for residence at diagnosis were excluded.</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or AIDS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a:t>
            </a:r>
            <a:r>
              <a:rPr lang="en-US" sz="1200" b="0" i="0" u="none" strike="noStrike" kern="1200" smtClean="0">
                <a:solidFill>
                  <a:schemeClr val="tx1"/>
                </a:solidFill>
                <a:effectLst/>
                <a:latin typeface="+mn-lt"/>
                <a:ea typeface="+mn-ea"/>
                <a:cs typeface="+mn-cs"/>
              </a:rPr>
              <a:t>www.aidsvu.org.</a:t>
            </a:r>
            <a:endParaRPr lang="en-US" dirty="0" smtClean="0"/>
          </a:p>
        </p:txBody>
      </p:sp>
      <p:sp>
        <p:nvSpPr>
          <p:cNvPr id="4" name="Slide Number Placeholder 3"/>
          <p:cNvSpPr>
            <a:spLocks noGrp="1"/>
          </p:cNvSpPr>
          <p:nvPr>
            <p:ph type="sldNum" sz="quarter" idx="10"/>
          </p:nvPr>
        </p:nvSpPr>
        <p:spPr/>
        <p:txBody>
          <a:bodyPr/>
          <a:lstStyle/>
          <a:p>
            <a:fld id="{62687161-A786-466C-928D-D27BF9A3121D}" type="slidenum">
              <a:rPr lang="en-US" smtClean="0"/>
              <a:pPr/>
              <a:t>35</a:t>
            </a:fld>
            <a:endParaRPr lang="en-US"/>
          </a:p>
        </p:txBody>
      </p:sp>
    </p:spTree>
    <p:extLst>
      <p:ext uri="{BB962C8B-B14F-4D97-AF65-F5344CB8AC3E}">
        <p14:creationId xmlns:p14="http://schemas.microsoft.com/office/powerpoint/2010/main" val="41206377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or AIDS Diagnosis, by ZIP Code &amp; Census Tract, Philadelphia,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a comparison of the reported ZIP-code-level and census-tract-level rates (per 100,000 population) of persons living with an HIV or AIDS diagnosis in Philadelphia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reflect cases reported through 12/31/2013. Cases without ZIP code for residence at diagnosis were excluded. Census tracts were assigned based on residence at diagnosis (when available), or earliest residence reported.</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or AIDS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36</a:t>
            </a:fld>
            <a:endParaRPr lang="en-US"/>
          </a:p>
        </p:txBody>
      </p:sp>
    </p:spTree>
    <p:extLst>
      <p:ext uri="{BB962C8B-B14F-4D97-AF65-F5344CB8AC3E}">
        <p14:creationId xmlns:p14="http://schemas.microsoft.com/office/powerpoint/2010/main" val="35546053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or AIDS Diagnosis, by ZIP Code &amp; Census Tract, Philadelphia,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These </a:t>
            </a:r>
            <a:r>
              <a:rPr lang="en-US" sz="1200" b="0" i="0" u="none" strike="noStrike" kern="1200" dirty="0" smtClean="0">
                <a:solidFill>
                  <a:schemeClr val="tx1"/>
                </a:solidFill>
                <a:effectLst/>
                <a:latin typeface="+mn-lt"/>
                <a:ea typeface="+mn-ea"/>
                <a:cs typeface="+mn-cs"/>
              </a:rPr>
              <a:t>maps show a comparison of the reported ZIP-code-level and census-tract-level rates (per 100,000 population) of persons living with an HIV or AIDS diagnosis in Philadelphia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reflect cases reported through 12/31/2013. Cases without ZIP code for residence at diagnosis were excluded. Census tracts were assigned based on residence at diagnosis (when available), or earliest residence reported.</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or AIDS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37</a:t>
            </a:fld>
            <a:endParaRPr lang="en-US"/>
          </a:p>
        </p:txBody>
      </p:sp>
    </p:spTree>
    <p:extLst>
      <p:ext uri="{BB962C8B-B14F-4D97-AF65-F5344CB8AC3E}">
        <p14:creationId xmlns:p14="http://schemas.microsoft.com/office/powerpoint/2010/main" val="41848096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Rates of Persons Living with an HIV or AIDS Diagnosis, by Census Tract, Washington, D.C., 2012.  </a:t>
            </a:r>
            <a:endParaRPr lang="en-US" dirty="0" smtClean="0"/>
          </a:p>
          <a:p>
            <a:endParaRPr lang="en-US" dirty="0" smtClean="0"/>
          </a:p>
          <a:p>
            <a:r>
              <a:rPr dirty="0" smtClean="0"/>
              <a:t>This </a:t>
            </a:r>
            <a:r>
              <a:rPr dirty="0"/>
              <a:t>map shows the reported census-tract-level rates (per 100,000 population) of persons living with an HIV or AIDS diagnosis in Washington, D.C. at the end of </a:t>
            </a:r>
            <a:r>
              <a:rPr dirty="0" smtClean="0"/>
              <a:t>2012.   </a:t>
            </a:r>
            <a:endParaRPr lang="en-US" dirty="0" smtClean="0"/>
          </a:p>
          <a:p>
            <a:endParaRPr lang="en-US" dirty="0" smtClean="0"/>
          </a:p>
          <a:p>
            <a:r>
              <a:rPr dirty="0" smtClean="0"/>
              <a:t>Data reflect cases reported through 12/31/2014 and are based on residence at diagnosis as reported in District of Columbia's Enhanced HIV/AIDS Reporting System (</a:t>
            </a:r>
            <a:r>
              <a:rPr dirty="0" err="1" smtClean="0"/>
              <a:t>eHARS</a:t>
            </a:r>
            <a:r>
              <a:rPr dirty="0" smtClean="0"/>
              <a:t>). </a:t>
            </a:r>
            <a:endParaRPr lang="en-US" dirty="0" smtClean="0"/>
          </a:p>
          <a:p>
            <a:endParaRPr lang="en-US" dirty="0" smtClean="0"/>
          </a:p>
          <a:p>
            <a:r>
              <a:rPr dirty="0" smtClean="0"/>
              <a:t>Census tracts were assigned based on residence at diagnosis (when available), or earliest residence reported.    </a:t>
            </a:r>
            <a:endParaRPr lang="en-US" dirty="0" smtClean="0"/>
          </a:p>
          <a:p>
            <a:endParaRPr lang="en-US" dirty="0" smtClean="0"/>
          </a:p>
          <a:p>
            <a:r>
              <a:rPr dirty="0" smtClean="0"/>
              <a:t>Persons living with an HIV or AIDS diagnosis are classified as adult or adolescent based on age at end of 2012.  </a:t>
            </a:r>
            <a:endParaRPr lang="en-US" dirty="0" smtClean="0"/>
          </a:p>
          <a:p>
            <a:endParaRPr lang="en-US" dirty="0" smtClean="0"/>
          </a:p>
          <a:p>
            <a:r>
              <a:rPr dirty="0" smtClean="0"/>
              <a:t>More information about </a:t>
            </a:r>
            <a:r>
              <a:rPr dirty="0" err="1" smtClean="0"/>
              <a:t>AIDSVu's</a:t>
            </a:r>
            <a:r>
              <a:rPr dirty="0" smtClean="0"/>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pPr/>
              <a:t>38</a:t>
            </a:fld>
            <a:endParaRPr lang="en-US"/>
          </a:p>
        </p:txBody>
      </p:sp>
    </p:spTree>
    <p:extLst>
      <p:ext uri="{BB962C8B-B14F-4D97-AF65-F5344CB8AC3E}">
        <p14:creationId xmlns:p14="http://schemas.microsoft.com/office/powerpoint/2010/main" val="1850041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Rates of Persons Living with an HIV or AIDS Diagnosis, by ZIP Code &amp; Census Tract, Washington, D.C., 2012.  </a:t>
            </a:r>
            <a:endParaRPr lang="en-US" dirty="0" smtClean="0"/>
          </a:p>
          <a:p>
            <a:endParaRPr lang="en-US" dirty="0" smtClean="0"/>
          </a:p>
          <a:p>
            <a:r>
              <a:rPr dirty="0" smtClean="0"/>
              <a:t>These </a:t>
            </a:r>
            <a:r>
              <a:rPr dirty="0"/>
              <a:t>maps show a comparison of the reported ZIP-code-level and census-tract-level rates (per 100,000 population) of persons living with an HIV or AIDS diagnosis in Washington, D.C. at the end of 2012. </a:t>
            </a:r>
            <a:endParaRPr lang="en-US" dirty="0" smtClean="0"/>
          </a:p>
          <a:p>
            <a:endParaRPr lang="en-US" dirty="0" smtClean="0"/>
          </a:p>
          <a:p>
            <a:r>
              <a:rPr dirty="0" smtClean="0"/>
              <a:t>Data </a:t>
            </a:r>
            <a:r>
              <a:rPr dirty="0"/>
              <a:t>reflect cases reported through 12/31/2014 and are based on residence at diagnosis as reported in District of Columbia's Enhanced HIV/AIDS Reporting System (</a:t>
            </a:r>
            <a:r>
              <a:rPr dirty="0" err="1"/>
              <a:t>eHARS</a:t>
            </a:r>
            <a:r>
              <a:rPr dirty="0"/>
              <a:t>). </a:t>
            </a:r>
            <a:endParaRPr lang="en-US" dirty="0" smtClean="0"/>
          </a:p>
          <a:p>
            <a:endParaRPr lang="en-US" dirty="0" smtClean="0"/>
          </a:p>
          <a:p>
            <a:r>
              <a:rPr dirty="0" smtClean="0"/>
              <a:t>Cases </a:t>
            </a:r>
            <a:r>
              <a:rPr dirty="0"/>
              <a:t>without ZIP Code for residence at diagnosis were excluded. </a:t>
            </a:r>
            <a:endParaRPr lang="en-US" dirty="0" smtClean="0"/>
          </a:p>
          <a:p>
            <a:endParaRPr lang="en-US" dirty="0" smtClean="0"/>
          </a:p>
          <a:p>
            <a:r>
              <a:rPr dirty="0" smtClean="0"/>
              <a:t>Census </a:t>
            </a:r>
            <a:r>
              <a:rPr dirty="0"/>
              <a:t>tracts were assigned based on residence at diagnosis (when available), or earliest residence reported. </a:t>
            </a:r>
            <a:endParaRPr lang="en-US" dirty="0" smtClean="0"/>
          </a:p>
          <a:p>
            <a:endParaRPr lang="en-US" dirty="0" smtClean="0"/>
          </a:p>
          <a:p>
            <a:r>
              <a:rPr dirty="0" smtClean="0"/>
              <a:t>Persons </a:t>
            </a:r>
            <a:r>
              <a:rPr dirty="0"/>
              <a:t>living with an HIV or AIDS diagnosis are classified as adult or adolescent based on age at end of 2012.  </a:t>
            </a:r>
            <a:endParaRPr lang="en-US" dirty="0" smtClean="0"/>
          </a:p>
          <a:p>
            <a:endParaRPr lang="en-US" dirty="0" smtClean="0"/>
          </a:p>
          <a:p>
            <a:r>
              <a:rPr dirty="0" smtClean="0"/>
              <a:t>More </a:t>
            </a:r>
            <a:r>
              <a:rPr dirty="0"/>
              <a:t>information about </a:t>
            </a:r>
            <a:r>
              <a:rPr dirty="0" err="1"/>
              <a:t>AIDSVu's</a:t>
            </a:r>
            <a:r>
              <a:rPr dirty="0"/>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39</a:t>
            </a:fld>
            <a:endParaRPr lang="en-US"/>
          </a:p>
        </p:txBody>
      </p:sp>
    </p:spTree>
    <p:extLst>
      <p:ext uri="{BB962C8B-B14F-4D97-AF65-F5344CB8AC3E}">
        <p14:creationId xmlns:p14="http://schemas.microsoft.com/office/powerpoint/2010/main" val="3323714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smtClean="0">
                <a:solidFill>
                  <a:srgbClr val="000000"/>
                </a:solidFill>
                <a:ea typeface="Lucida Grande"/>
                <a:cs typeface="Lucida Grande"/>
                <a:sym typeface="Calibri" panose="020F0502020204030204" pitchFamily="34" charset="0"/>
              </a:rPr>
              <a:t>AIDSVu also provides detailed information on City and State Profile pages, including more data about HIV and other sexually transmitted diseases in the city and state, and links to local</a:t>
            </a:r>
            <a:r>
              <a:rPr lang="en-US" altLang="en-US" sz="1200" baseline="0" dirty="0" smtClean="0">
                <a:solidFill>
                  <a:srgbClr val="000000"/>
                </a:solidFill>
                <a:ea typeface="Lucida Grande"/>
                <a:cs typeface="Lucida Grande"/>
                <a:sym typeface="Calibri" panose="020F0502020204030204" pitchFamily="34" charset="0"/>
              </a:rPr>
              <a:t> and state </a:t>
            </a:r>
            <a:r>
              <a:rPr lang="en-US" altLang="en-US" sz="1200" dirty="0" smtClean="0">
                <a:solidFill>
                  <a:srgbClr val="000000"/>
                </a:solidFill>
                <a:ea typeface="Lucida Grande"/>
                <a:cs typeface="Lucida Grande"/>
                <a:sym typeface="Calibri" panose="020F0502020204030204" pitchFamily="34" charset="0"/>
              </a:rPr>
              <a:t>health departments’ websites for HIV/AIDS. </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4</a:t>
            </a:fld>
            <a:endParaRPr lang="en-US"/>
          </a:p>
        </p:txBody>
      </p:sp>
    </p:spTree>
    <p:extLst>
      <p:ext uri="{BB962C8B-B14F-4D97-AF65-F5344CB8AC3E}">
        <p14:creationId xmlns:p14="http://schemas.microsoft.com/office/powerpoint/2010/main" val="9342813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Rates of Black &amp; White Persons Living with an HIV or AIDS Diagnosis, by Census Tract, Washington, D.C., 2012.  </a:t>
            </a:r>
            <a:endParaRPr lang="en-US" dirty="0" smtClean="0"/>
          </a:p>
          <a:p>
            <a:endParaRPr lang="en-US" dirty="0" smtClean="0"/>
          </a:p>
          <a:p>
            <a:r>
              <a:rPr dirty="0" smtClean="0"/>
              <a:t>These </a:t>
            </a:r>
            <a:r>
              <a:rPr dirty="0"/>
              <a:t>maps show a comparison of the reported census-tract-level rates (per 100,000 population) of black &amp; white persons living with an HIV or AIDS diagnosis in Washington, D.C. at the end of 2012.   </a:t>
            </a:r>
            <a:endParaRPr lang="en-US" dirty="0" smtClean="0"/>
          </a:p>
          <a:p>
            <a:endParaRPr lang="en-US" dirty="0" smtClean="0"/>
          </a:p>
          <a:p>
            <a:r>
              <a:rPr dirty="0" smtClean="0"/>
              <a:t>Data </a:t>
            </a:r>
            <a:r>
              <a:rPr dirty="0"/>
              <a:t>reflect cases reported through 12/31/2014 and are based on residence at diagnosis as reported in District of Columbia's Enhanced HIV/AIDS Reporting System (</a:t>
            </a:r>
            <a:r>
              <a:rPr dirty="0" err="1"/>
              <a:t>eHARS</a:t>
            </a:r>
            <a:r>
              <a:rPr dirty="0"/>
              <a:t>). </a:t>
            </a:r>
            <a:endParaRPr lang="en-US" dirty="0" smtClean="0"/>
          </a:p>
          <a:p>
            <a:endParaRPr lang="en-US" dirty="0" smtClean="0"/>
          </a:p>
          <a:p>
            <a:r>
              <a:rPr dirty="0" smtClean="0"/>
              <a:t>Census </a:t>
            </a:r>
            <a:r>
              <a:rPr dirty="0"/>
              <a:t>tracts were assigned based on residence at diagnosis (when available), or earliest residence reported.    </a:t>
            </a:r>
            <a:endParaRPr lang="en-US" dirty="0" smtClean="0"/>
          </a:p>
          <a:p>
            <a:endParaRPr lang="en-US" dirty="0" smtClean="0"/>
          </a:p>
          <a:p>
            <a:r>
              <a:rPr dirty="0" smtClean="0"/>
              <a:t>Persons </a:t>
            </a:r>
            <a:r>
              <a:rPr dirty="0"/>
              <a:t>living with an HIV or AIDS diagnosis are classified as adult or adolescent based on age at end of 2012.   </a:t>
            </a:r>
            <a:endParaRPr lang="en-US" dirty="0" smtClean="0"/>
          </a:p>
          <a:p>
            <a:endParaRPr lang="en-US" dirty="0" smtClean="0"/>
          </a:p>
          <a:p>
            <a:r>
              <a:rPr dirty="0" smtClean="0"/>
              <a:t>More </a:t>
            </a:r>
            <a:r>
              <a:rPr dirty="0"/>
              <a:t>information about </a:t>
            </a:r>
            <a:r>
              <a:rPr dirty="0" err="1"/>
              <a:t>AIDSVu's</a:t>
            </a:r>
            <a:r>
              <a:rPr dirty="0"/>
              <a:t> data methods and sources can be found at www.aidsvu.org. </a:t>
            </a:r>
          </a:p>
        </p:txBody>
      </p:sp>
      <p:sp>
        <p:nvSpPr>
          <p:cNvPr id="4" name="Slide Number Placeholder 3"/>
          <p:cNvSpPr>
            <a:spLocks noGrp="1"/>
          </p:cNvSpPr>
          <p:nvPr>
            <p:ph type="sldNum" sz="quarter" idx="10"/>
          </p:nvPr>
        </p:nvSpPr>
        <p:spPr/>
        <p:txBody>
          <a:bodyPr/>
          <a:lstStyle/>
          <a:p>
            <a:fld id="{62687161-A786-466C-928D-D27BF9A3121D}" type="slidenum">
              <a:rPr lang="en-US" smtClean="0"/>
              <a:pPr/>
              <a:t>40</a:t>
            </a:fld>
            <a:endParaRPr lang="en-US"/>
          </a:p>
        </p:txBody>
      </p:sp>
    </p:spTree>
    <p:extLst>
      <p:ext uri="{BB962C8B-B14F-4D97-AF65-F5344CB8AC3E}">
        <p14:creationId xmlns:p14="http://schemas.microsoft.com/office/powerpoint/2010/main" val="17294462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Rates of Persons Living with an HIV or AIDS Diagnosis, by ZIP Code, Chicago, 2012. </a:t>
            </a:r>
            <a:br>
              <a:rPr dirty="0"/>
            </a:br>
            <a:r>
              <a:rPr dirty="0"/>
              <a:t/>
            </a:r>
            <a:br>
              <a:rPr dirty="0"/>
            </a:br>
            <a:r>
              <a:rPr dirty="0"/>
              <a:t>This map shows the reported ZIP-code-level rates (per 100,000 population) of persons living with an HIV or AIDS diagnosis in Chicago at the end of 2012. </a:t>
            </a:r>
            <a:br>
              <a:rPr dirty="0"/>
            </a:br>
            <a:r>
              <a:rPr dirty="0"/>
              <a:t/>
            </a:r>
            <a:br>
              <a:rPr dirty="0"/>
            </a:br>
            <a:r>
              <a:rPr dirty="0"/>
              <a:t>Data reflect cases reported through 09/30/2014 as reported in Chicago's Enhanced HIV/AIDS Reporting System (</a:t>
            </a:r>
            <a:r>
              <a:rPr dirty="0" err="1"/>
              <a:t>eHARS</a:t>
            </a:r>
            <a:r>
              <a:rPr dirty="0"/>
              <a:t>). Homeless cases and those cases missing an address at diagnosis were omitted. Cases with an address at diagnosis and no ZIP Code data were geocoded to obtain ZIP Code information.</a:t>
            </a:r>
            <a:br>
              <a:rPr dirty="0"/>
            </a:br>
            <a:r>
              <a:rPr dirty="0"/>
              <a:t/>
            </a:r>
            <a:br>
              <a:rPr dirty="0"/>
            </a:br>
            <a:r>
              <a:rPr dirty="0"/>
              <a:t>Persons living with an HIV or AIDS diagnosis are classified as adult or adolescent based on age at end of 2012.</a:t>
            </a:r>
            <a:br>
              <a:rPr dirty="0"/>
            </a:br>
            <a:r>
              <a:rPr dirty="0"/>
              <a:t/>
            </a:r>
            <a:br>
              <a:rPr dirty="0"/>
            </a:br>
            <a:r>
              <a:rPr dirty="0"/>
              <a:t>More information about </a:t>
            </a:r>
            <a:r>
              <a:rPr lang="en-US" dirty="0" err="1" smtClean="0"/>
              <a:t>AIDSVu's</a:t>
            </a:r>
            <a:r>
              <a:rPr dirty="0" smtClean="0"/>
              <a:t> </a:t>
            </a:r>
            <a:r>
              <a:rPr dirty="0"/>
              <a:t>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41</a:t>
            </a:fld>
            <a:endParaRPr lang="en-US"/>
          </a:p>
        </p:txBody>
      </p:sp>
    </p:spTree>
    <p:extLst>
      <p:ext uri="{BB962C8B-B14F-4D97-AF65-F5344CB8AC3E}">
        <p14:creationId xmlns:p14="http://schemas.microsoft.com/office/powerpoint/2010/main" val="3910786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or AIDS Diagnosis, by ZIP Code &amp; Census Tract, Chicago,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These maps show a comparison of the reported ZIP-code-level and census-tract-level rates (per 100,000 population) of persons living with an HIV or AIDS diagnosis in Chicago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Data </a:t>
            </a:r>
            <a:r>
              <a:rPr lang="en-US" sz="1200" b="0" i="0" u="none" strike="noStrike" kern="1200" dirty="0" smtClean="0">
                <a:solidFill>
                  <a:schemeClr val="tx1"/>
                </a:solidFill>
                <a:effectLst/>
                <a:latin typeface="+mn-lt"/>
                <a:ea typeface="+mn-ea"/>
                <a:cs typeface="+mn-cs"/>
              </a:rPr>
              <a:t>reflect cases reported through 12/31/2013. Cases without ZIP code for residence at diagnosis were excluded. Census tracts were assigned based on residence at diagnosis (when available), or earliest residence reported.</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or AIDS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p>
        </p:txBody>
      </p:sp>
      <p:sp>
        <p:nvSpPr>
          <p:cNvPr id="4" name="Slide Number Placeholder 3"/>
          <p:cNvSpPr>
            <a:spLocks noGrp="1"/>
          </p:cNvSpPr>
          <p:nvPr>
            <p:ph type="sldNum" sz="quarter" idx="10"/>
          </p:nvPr>
        </p:nvSpPr>
        <p:spPr/>
        <p:txBody>
          <a:bodyPr/>
          <a:lstStyle/>
          <a:p>
            <a:fld id="{62687161-A786-466C-928D-D27BF9A3121D}" type="slidenum">
              <a:rPr lang="en-US" smtClean="0"/>
              <a:pPr/>
              <a:t>42</a:t>
            </a:fld>
            <a:endParaRPr lang="en-US"/>
          </a:p>
        </p:txBody>
      </p:sp>
    </p:spTree>
    <p:extLst>
      <p:ext uri="{BB962C8B-B14F-4D97-AF65-F5344CB8AC3E}">
        <p14:creationId xmlns:p14="http://schemas.microsoft.com/office/powerpoint/2010/main" val="24025687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dirty="0"/>
              <a:t>Rates of Black &amp; White Persons Living with an HIV or AIDS Diagnosis, by Census Tract, Chicago, 2012.  </a:t>
            </a:r>
            <a:endParaRPr lang="en-US" dirty="0" smtClean="0"/>
          </a:p>
          <a:p>
            <a:endParaRPr lang="en-US" dirty="0" smtClean="0"/>
          </a:p>
          <a:p>
            <a:r>
              <a:rPr dirty="0" smtClean="0"/>
              <a:t>These </a:t>
            </a:r>
            <a:r>
              <a:rPr dirty="0"/>
              <a:t>maps show a comparison of the reported census-tract-level rates (per 100,000 population) of black &amp; white persons living with an HIV or AIDS diagnosis in Chicago at the end of 2012.   </a:t>
            </a:r>
            <a:endParaRPr lang="en-US" dirty="0" smtClean="0"/>
          </a:p>
          <a:p>
            <a:endParaRPr lang="en-US" dirty="0" smtClean="0"/>
          </a:p>
          <a:p>
            <a:r>
              <a:rPr dirty="0" smtClean="0"/>
              <a:t>Data </a:t>
            </a:r>
            <a:r>
              <a:rPr dirty="0"/>
              <a:t>reflect cases reported through 09/30/2014 and are based on residence at diagnosis as reported in Chicago's Enhanced HIV/AIDS Reporting System (</a:t>
            </a:r>
            <a:r>
              <a:rPr dirty="0" err="1"/>
              <a:t>eHARS</a:t>
            </a:r>
            <a:r>
              <a:rPr dirty="0"/>
              <a:t>). </a:t>
            </a:r>
            <a:endParaRPr lang="en-US" dirty="0" smtClean="0"/>
          </a:p>
          <a:p>
            <a:endParaRPr lang="en-US" dirty="0" smtClean="0"/>
          </a:p>
          <a:p>
            <a:r>
              <a:rPr dirty="0" smtClean="0"/>
              <a:t>Census </a:t>
            </a:r>
            <a:r>
              <a:rPr dirty="0"/>
              <a:t>tracts were assigned based on residence at diagnosis (when available), or earliest residence reported.    </a:t>
            </a:r>
            <a:endParaRPr lang="en-US" dirty="0" smtClean="0"/>
          </a:p>
          <a:p>
            <a:endParaRPr lang="en-US" dirty="0" smtClean="0"/>
          </a:p>
          <a:p>
            <a:r>
              <a:rPr dirty="0" smtClean="0"/>
              <a:t>Persons </a:t>
            </a:r>
            <a:r>
              <a:rPr dirty="0"/>
              <a:t>living with an HIV or AIDS diagnosis are classified as adult or adolescent based on age at end of 2012.   </a:t>
            </a:r>
            <a:endParaRPr lang="en-US" dirty="0" smtClean="0"/>
          </a:p>
          <a:p>
            <a:endParaRPr lang="en-US" dirty="0" smtClean="0"/>
          </a:p>
          <a:p>
            <a:r>
              <a:rPr dirty="0" smtClean="0"/>
              <a:t>More </a:t>
            </a:r>
            <a:r>
              <a:rPr dirty="0"/>
              <a:t>information about </a:t>
            </a:r>
            <a:r>
              <a:rPr dirty="0" err="1"/>
              <a:t>AIDSVu's</a:t>
            </a:r>
            <a:r>
              <a:rPr dirty="0"/>
              <a:t> data methods and sources can be found at www.aidsvu.org. </a:t>
            </a:r>
          </a:p>
        </p:txBody>
      </p:sp>
      <p:sp>
        <p:nvSpPr>
          <p:cNvPr id="4" name="Slide Number Placeholder 3"/>
          <p:cNvSpPr>
            <a:spLocks noGrp="1"/>
          </p:cNvSpPr>
          <p:nvPr>
            <p:ph type="sldNum" sz="quarter" idx="10"/>
          </p:nvPr>
        </p:nvSpPr>
        <p:spPr/>
        <p:txBody>
          <a:bodyPr/>
          <a:lstStyle/>
          <a:p>
            <a:fld id="{62687161-A786-466C-928D-D27BF9A3121D}" type="slidenum">
              <a:rPr lang="en-US" smtClean="0"/>
              <a:pPr/>
              <a:t>43</a:t>
            </a:fld>
            <a:endParaRPr lang="en-US"/>
          </a:p>
        </p:txBody>
      </p:sp>
    </p:spTree>
    <p:extLst>
      <p:ext uri="{BB962C8B-B14F-4D97-AF65-F5344CB8AC3E}">
        <p14:creationId xmlns:p14="http://schemas.microsoft.com/office/powerpoint/2010/main" val="35373627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1795" name="Notes Placeholder 2"/>
          <p:cNvSpPr>
            <a:spLocks noGrp="1"/>
          </p:cNvSpPr>
          <p:nvPr>
            <p:ph type="body" idx="1"/>
          </p:nvPr>
        </p:nvSpPr>
        <p:spPr bwMode="auto">
          <a:xfrm>
            <a:off x="685800" y="4343400"/>
            <a:ext cx="5486400" cy="433705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80963" eaLnBrk="1" hangingPunct="1">
              <a:spcBef>
                <a:spcPct val="0"/>
              </a:spcBef>
            </a:pPr>
            <a:r>
              <a:rPr lang="en-US" altLang="en-US" dirty="0" smtClean="0"/>
              <a:t>HIV prevalence data on AIDSVu may differ slightly from data released by state and local HIV surveillance programs because of different analysis criteria and because data released from CDC has been de-duplicated on a national basis. </a:t>
            </a:r>
          </a:p>
          <a:p>
            <a:pPr marL="80963" eaLnBrk="1" hangingPunct="1">
              <a:spcBef>
                <a:spcPct val="0"/>
              </a:spcBef>
              <a:buFontTx/>
              <a:buChar char="•"/>
            </a:pPr>
            <a:endParaRPr lang="en-US" altLang="en-US" dirty="0" smtClean="0"/>
          </a:p>
          <a:p>
            <a:pPr marL="80963" eaLnBrk="1" hangingPunct="1">
              <a:spcBef>
                <a:spcPct val="0"/>
              </a:spcBef>
            </a:pPr>
            <a:r>
              <a:rPr lang="en-US" altLang="en-US" dirty="0" smtClean="0"/>
              <a:t>Caution should be exercised when interpreting county, ZIP Code,</a:t>
            </a:r>
            <a:r>
              <a:rPr lang="en-US" altLang="en-US" baseline="0" dirty="0" smtClean="0"/>
              <a:t> </a:t>
            </a:r>
            <a:r>
              <a:rPr lang="en-US" altLang="en-US" dirty="0" smtClean="0"/>
              <a:t>census tract,</a:t>
            </a:r>
            <a:r>
              <a:rPr lang="en-US" altLang="en-US" baseline="0" dirty="0" smtClean="0"/>
              <a:t> and neighborhood </a:t>
            </a:r>
            <a:r>
              <a:rPr lang="en-US" altLang="en-US" dirty="0" smtClean="0"/>
              <a:t>data as these statistics are inclusive of incarcerated persons and their inclusion may artificially inflate the actual rate and case count when an institution is housed within it.  See </a:t>
            </a:r>
            <a:r>
              <a:rPr lang="en-US" altLang="en-US" dirty="0" err="1" smtClean="0"/>
              <a:t>AIDSVu’s</a:t>
            </a:r>
            <a:r>
              <a:rPr lang="en-US" altLang="en-US" dirty="0" smtClean="0"/>
              <a:t> Data Methods for details regarding this limitation. </a:t>
            </a:r>
          </a:p>
          <a:p>
            <a:pPr marL="80963" eaLnBrk="1" hangingPunct="1">
              <a:spcBef>
                <a:spcPct val="0"/>
              </a:spcBef>
            </a:pPr>
            <a:endParaRPr lang="en-US" altLang="en-US" sz="1100" dirty="0" smtClean="0">
              <a:ea typeface="Calibri" panose="020F0502020204030204" pitchFamily="34" charset="0"/>
              <a:cs typeface="Calibri" panose="020F0502020204030204" pitchFamily="34" charset="0"/>
              <a:sym typeface="Segoe UI" panose="020B0502040204020203" pitchFamily="34" charset="0"/>
            </a:endParaRPr>
          </a:p>
          <a:p>
            <a:pPr marL="80963" eaLnBrk="1" hangingPunct="1">
              <a:spcBef>
                <a:spcPct val="0"/>
              </a:spcBef>
            </a:pPr>
            <a:r>
              <a:rPr lang="en-US" altLang="en-US" sz="1100" dirty="0" smtClean="0">
                <a:ea typeface="Calibri" panose="020F0502020204030204" pitchFamily="34" charset="0"/>
                <a:cs typeface="Calibri" panose="020F0502020204030204" pitchFamily="34" charset="0"/>
                <a:sym typeface="Segoe UI" panose="020B0502040204020203" pitchFamily="34" charset="0"/>
              </a:rPr>
              <a:t>AIDSVu maps do not reflect undiagnosed cases.</a:t>
            </a:r>
          </a:p>
          <a:p>
            <a:pPr marL="80963" eaLnBrk="1" hangingPunct="1">
              <a:spcBef>
                <a:spcPct val="0"/>
              </a:spcBef>
              <a:buFontTx/>
              <a:buChar char="•"/>
            </a:pPr>
            <a:endParaRPr lang="en-US" altLang="en-US" dirty="0" smtClean="0"/>
          </a:p>
          <a:p>
            <a:pPr marL="80963" eaLnBrk="1" hangingPunct="1">
              <a:spcBef>
                <a:spcPct val="0"/>
              </a:spcBef>
            </a:pPr>
            <a:r>
              <a:rPr lang="en-US" altLang="en-US" dirty="0" smtClean="0"/>
              <a:t>Caution should be exercised when comparing maps because the scales change when viewing data overall and by race/ethnicity, sex and age group breakdowns.</a:t>
            </a:r>
          </a:p>
          <a:p>
            <a:pPr marL="80963" eaLnBrk="1" hangingPunct="1">
              <a:spcBef>
                <a:spcPct val="0"/>
              </a:spcBef>
              <a:buFontTx/>
              <a:buChar char="•"/>
            </a:pPr>
            <a:endParaRPr lang="en-US" altLang="en-US" dirty="0" smtClean="0"/>
          </a:p>
          <a:p>
            <a:pPr marL="80963" eaLnBrk="1" hangingPunct="1">
              <a:spcBef>
                <a:spcPct val="0"/>
              </a:spcBef>
            </a:pPr>
            <a:r>
              <a:rPr lang="en-US" altLang="en-US" dirty="0" smtClean="0"/>
              <a:t>Comparisons should not be made between </a:t>
            </a:r>
            <a:r>
              <a:rPr lang="en-US" altLang="en-US" dirty="0" err="1" smtClean="0"/>
              <a:t>AIDSVu’s</a:t>
            </a:r>
            <a:r>
              <a:rPr lang="en-US" altLang="en-US" dirty="0" smtClean="0"/>
              <a:t> state and county maps and its ZIP Code/census tract/neighborhood maps because the data sources are different.</a:t>
            </a:r>
          </a:p>
        </p:txBody>
      </p:sp>
    </p:spTree>
    <p:extLst>
      <p:ext uri="{BB962C8B-B14F-4D97-AF65-F5344CB8AC3E}">
        <p14:creationId xmlns:p14="http://schemas.microsoft.com/office/powerpoint/2010/main" val="16264769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2819"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smtClean="0"/>
          </a:p>
        </p:txBody>
      </p:sp>
    </p:spTree>
    <p:extLst>
      <p:ext uri="{BB962C8B-B14F-4D97-AF65-F5344CB8AC3E}">
        <p14:creationId xmlns:p14="http://schemas.microsoft.com/office/powerpoint/2010/main" val="29945554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3843"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41839582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p:cNvSpPr>
          <p:nvPr>
            <p:ph type="sldImg"/>
          </p:nvPr>
        </p:nvSpPr>
        <p:spPr bwMode="auto">
          <a:xfrm>
            <a:off x="1143000" y="685800"/>
            <a:ext cx="4572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164867" name="Notes Placeholder 2"/>
          <p:cNvSpPr>
            <a:spLocks noGrp="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p>
        </p:txBody>
      </p:sp>
    </p:spTree>
    <p:extLst>
      <p:ext uri="{BB962C8B-B14F-4D97-AF65-F5344CB8AC3E}">
        <p14:creationId xmlns:p14="http://schemas.microsoft.com/office/powerpoint/2010/main" val="172346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5</a:t>
            </a:fld>
            <a:endParaRPr lang="en-US"/>
          </a:p>
        </p:txBody>
      </p:sp>
    </p:spTree>
    <p:extLst>
      <p:ext uri="{BB962C8B-B14F-4D97-AF65-F5344CB8AC3E}">
        <p14:creationId xmlns:p14="http://schemas.microsoft.com/office/powerpoint/2010/main" val="2240357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7788" eaLnBrk="1" hangingPunct="1">
              <a:spcBef>
                <a:spcPct val="0"/>
              </a:spcBef>
            </a:pPr>
            <a:r>
              <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rPr>
              <a:t>AIDSVu can play a direct role in supporting the National HIV/AIDS Strategy goals.</a:t>
            </a:r>
          </a:p>
          <a:p>
            <a:pPr marL="77788" eaLnBrk="1" hangingPunct="1">
              <a:spcBef>
                <a:spcPct val="0"/>
              </a:spcBef>
            </a:pPr>
            <a:endParaRPr lang="en-US" altLang="en-US" dirty="0" smtClean="0">
              <a:solidFill>
                <a:srgbClr val="000000"/>
              </a:solidFill>
              <a:ea typeface="Lucida Grande"/>
              <a:cs typeface="Lucida Grande"/>
              <a:sym typeface="Lucida Grande"/>
            </a:endParaRPr>
          </a:p>
          <a:p>
            <a:pPr marL="77788" eaLnBrk="1" hangingPunct="1">
              <a:spcBef>
                <a:spcPct val="0"/>
              </a:spcBef>
            </a:pPr>
            <a:r>
              <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rPr>
              <a:t>AIDSVu images can increase a community’s awareness of the problem and lead directly to more action to prevent new HIV infections.   </a:t>
            </a:r>
          </a:p>
          <a:p>
            <a:pPr marL="77788" eaLnBrk="1" hangingPunct="1">
              <a:spcBef>
                <a:spcPct val="0"/>
              </a:spcBef>
            </a:pPr>
            <a:endPar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endParaRPr>
          </a:p>
          <a:p>
            <a:pPr marL="77788" eaLnBrk="1" hangingPunct="1">
              <a:spcBef>
                <a:spcPct val="0"/>
              </a:spcBef>
            </a:pPr>
            <a:r>
              <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rPr>
              <a:t>AIDSVu helps users to take action on the information they’ve learned, such as locating sites to get an HIV test, and finding other prevention, care and treatment resources. </a:t>
            </a:r>
          </a:p>
          <a:p>
            <a:pPr marL="77788" eaLnBrk="1" hangingPunct="1">
              <a:spcBef>
                <a:spcPct val="0"/>
              </a:spcBef>
            </a:pPr>
            <a:endPar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endParaRPr>
          </a:p>
          <a:p>
            <a:pPr marL="77788" eaLnBrk="1" hangingPunct="1">
              <a:spcBef>
                <a:spcPct val="0"/>
              </a:spcBef>
            </a:pPr>
            <a:r>
              <a:rPr lang="en-US" altLang="en-US" dirty="0" smtClean="0">
                <a:solidFill>
                  <a:srgbClr val="000000"/>
                </a:solidFill>
                <a:ea typeface="Calibri" panose="020F0502020204030204" pitchFamily="34" charset="0"/>
                <a:cs typeface="Calibri" panose="020F0502020204030204" pitchFamily="34" charset="0"/>
                <a:sym typeface="Calibri" panose="020F0502020204030204" pitchFamily="34" charset="0"/>
              </a:rPr>
              <a:t>AIDSVu  can also be a resource to identify areas and populations most highly affected by HIV, and where HIV prevention resources may be most needed and most impactful. </a:t>
            </a:r>
          </a:p>
          <a:p>
            <a:endParaRPr lang="en-US" dirty="0"/>
          </a:p>
        </p:txBody>
      </p:sp>
      <p:sp>
        <p:nvSpPr>
          <p:cNvPr id="4" name="Slide Number Placeholder 3"/>
          <p:cNvSpPr>
            <a:spLocks noGrp="1"/>
          </p:cNvSpPr>
          <p:nvPr>
            <p:ph type="sldNum" sz="quarter" idx="10"/>
          </p:nvPr>
        </p:nvSpPr>
        <p:spPr/>
        <p:txBody>
          <a:bodyPr/>
          <a:lstStyle/>
          <a:p>
            <a:fld id="{8D2F10C4-67F3-44CB-BB7A-FD17F607DB64}" type="slidenum">
              <a:rPr lang="en-US" smtClean="0"/>
              <a:t>6</a:t>
            </a:fld>
            <a:endParaRPr lang="en-US"/>
          </a:p>
        </p:txBody>
      </p:sp>
    </p:spTree>
    <p:extLst>
      <p:ext uri="{BB962C8B-B14F-4D97-AF65-F5344CB8AC3E}">
        <p14:creationId xmlns:p14="http://schemas.microsoft.com/office/powerpoint/2010/main" val="88730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Newly Diagnosed with HIV, by County,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These maps show the estimated county-level rates (per 100,000 population) of adults and adolescents newly diagnosed with HIV at the end of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2014.</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089557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Persons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adults and adolescents 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There 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a:t>
            </a:r>
            <a:r>
              <a:rPr lang="en-US" sz="1200" b="0" i="0" u="none" strike="noStrike" kern="1200" smtClean="0">
                <a:solidFill>
                  <a:schemeClr val="tx1"/>
                </a:solidFill>
                <a:effectLst/>
                <a:latin typeface="+mn-lt"/>
                <a:ea typeface="+mn-ea"/>
                <a:cs typeface="+mn-cs"/>
              </a:rPr>
              <a:t>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390874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Rates of Black Persons Living with an HIV Diagnosis, by County,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This map shows the estimated county-level rates (per 100,000 population) of black adults and adolescents living with an HIV diagnosis at the end of 2012.</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include adults and adolescents living with a diagnosis of HIV infection, regardless of the stage of disease at diagnosis, and have been statistically adjusted to account for reporting delays and missing risk-factor information, but not for incomplete reporting. All displayed data are estimates based upon actual data reported to CDC through June 2013.</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Persons living with an HIV diagnosis are classified as adult or adolescent based on age at end of 2012.</a:t>
            </a:r>
          </a:p>
          <a:p>
            <a:endParaRPr lang="en-US" sz="1200" b="0" i="0" u="none" strike="noStrike" kern="1200" smtClean="0">
              <a:solidFill>
                <a:schemeClr val="tx1"/>
              </a:solidFill>
              <a:effectLst/>
              <a:latin typeface="+mn-lt"/>
              <a:ea typeface="+mn-ea"/>
              <a:cs typeface="+mn-cs"/>
            </a:endParaRPr>
          </a:p>
          <a:p>
            <a:r>
              <a:rPr lang="en-US" sz="1200" b="0" i="0" u="none" strike="noStrike" kern="1200" smtClean="0">
                <a:solidFill>
                  <a:schemeClr val="tx1"/>
                </a:solidFill>
                <a:effectLst/>
                <a:latin typeface="+mn-lt"/>
                <a:ea typeface="+mn-ea"/>
                <a:cs typeface="+mn-cs"/>
              </a:rPr>
              <a:t>There </a:t>
            </a:r>
            <a:r>
              <a:rPr lang="en-US" sz="1200" b="0" i="0" u="none" strike="noStrike" kern="1200" dirty="0" smtClean="0">
                <a:solidFill>
                  <a:schemeClr val="tx1"/>
                </a:solidFill>
                <a:effectLst/>
                <a:latin typeface="+mn-lt"/>
                <a:ea typeface="+mn-ea"/>
                <a:cs typeface="+mn-cs"/>
              </a:rPr>
              <a:t>are no counties in Alaska, the District of Columbia, and Puerto Rico.</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Data were released to </a:t>
            </a:r>
            <a:r>
              <a:rPr lang="en-US" sz="1200" b="0" i="0" u="none" strike="noStrike" kern="1200" dirty="0" err="1" smtClean="0">
                <a:solidFill>
                  <a:schemeClr val="tx1"/>
                </a:solidFill>
                <a:effectLst/>
                <a:latin typeface="+mn-lt"/>
                <a:ea typeface="+mn-ea"/>
                <a:cs typeface="+mn-cs"/>
              </a:rPr>
              <a:t>AIDSVu</a:t>
            </a:r>
            <a:r>
              <a:rPr lang="en-US" sz="1200" b="0" i="0" u="none" strike="noStrike" kern="1200" dirty="0" smtClean="0">
                <a:solidFill>
                  <a:schemeClr val="tx1"/>
                </a:solidFill>
                <a:effectLst/>
                <a:latin typeface="+mn-lt"/>
                <a:ea typeface="+mn-ea"/>
                <a:cs typeface="+mn-cs"/>
              </a:rPr>
              <a:t> in accordance with state health departments' HIV surveillance data re-release agreements with CDC.</a:t>
            </a:r>
          </a:p>
          <a:p>
            <a:endParaRPr lang="en-US" sz="1200" b="0" i="0" u="none" strike="noStrike" kern="1200" dirty="0" smtClean="0">
              <a:solidFill>
                <a:schemeClr val="tx1"/>
              </a:solidFill>
              <a:effectLst/>
              <a:latin typeface="+mn-lt"/>
              <a:ea typeface="+mn-ea"/>
              <a:cs typeface="+mn-cs"/>
            </a:endParaRPr>
          </a:p>
          <a:p>
            <a:r>
              <a:rPr lang="en-US" sz="1200" b="0" i="0" u="none" strike="noStrike" kern="1200" dirty="0" smtClean="0">
                <a:solidFill>
                  <a:schemeClr val="tx1"/>
                </a:solidFill>
                <a:effectLst/>
                <a:latin typeface="+mn-lt"/>
                <a:ea typeface="+mn-ea"/>
                <a:cs typeface="+mn-cs"/>
              </a:rPr>
              <a:t>More information about </a:t>
            </a:r>
            <a:r>
              <a:rPr lang="en-US" sz="1200" b="0" i="0" u="none" strike="noStrike" kern="1200" dirty="0" err="1" smtClean="0">
                <a:solidFill>
                  <a:schemeClr val="tx1"/>
                </a:solidFill>
                <a:effectLst/>
                <a:latin typeface="+mn-lt"/>
                <a:ea typeface="+mn-ea"/>
                <a:cs typeface="+mn-cs"/>
              </a:rPr>
              <a:t>AIDSVu's</a:t>
            </a:r>
            <a:r>
              <a:rPr lang="en-US" sz="1200" b="0" i="0" u="none" strike="noStrike" kern="1200" dirty="0" smtClean="0">
                <a:solidFill>
                  <a:schemeClr val="tx1"/>
                </a:solidFill>
                <a:effectLst/>
                <a:latin typeface="+mn-lt"/>
                <a:ea typeface="+mn-ea"/>
                <a:cs typeface="+mn-cs"/>
              </a:rPr>
              <a:t> data methods and sources can be found at www.aidsvu.org.</a:t>
            </a:r>
            <a:endParaRPr dirty="0"/>
          </a:p>
        </p:txBody>
      </p:sp>
      <p:sp>
        <p:nvSpPr>
          <p:cNvPr id="4" name="Slide Number Placeholder 3"/>
          <p:cNvSpPr>
            <a:spLocks noGrp="1"/>
          </p:cNvSpPr>
          <p:nvPr>
            <p:ph type="sldNum" sz="quarter" idx="10"/>
          </p:nvPr>
        </p:nvSpPr>
        <p:spPr/>
        <p:txBody>
          <a:bodyPr/>
          <a:lstStyle/>
          <a:p>
            <a:fld id="{62687161-A786-466C-928D-D27BF9A3121D}"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2898046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7.bin"/><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FF9B6487-51BE-4756-9EE1-759454B1ECAD}" type="datetimeFigureOut">
              <a:rPr lang="en-US" smtClean="0"/>
              <a:pPr/>
              <a:t>9/28/2015</a:t>
            </a:fld>
            <a:endParaRPr lang="en-US" dirty="0"/>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12"/>
          </p:nvPr>
        </p:nvSpPr>
        <p:spPr/>
        <p:txBody>
          <a:bodyPr/>
          <a:lstStyle>
            <a:lvl1pPr>
              <a:defRPr>
                <a:latin typeface="Helvetica" panose="020B0604020202020204" pitchFamily="34" charset="0"/>
                <a:cs typeface="Helvetica" panose="020B0604020202020204" pitchFamily="34" charset="0"/>
              </a:defRPr>
            </a:lvl1pPr>
          </a:lstStyle>
          <a:p>
            <a:fld id="{3698F8A5-B80A-4937-A651-8C5EB3CCA9F3}" type="slidenum">
              <a:rPr lang="en-US" smtClean="0"/>
              <a:pPr/>
              <a:t>‹#›</a:t>
            </a:fld>
            <a:endParaRPr lang="en-US" dirty="0"/>
          </a:p>
        </p:txBody>
      </p:sp>
    </p:spTree>
    <p:extLst>
      <p:ext uri="{BB962C8B-B14F-4D97-AF65-F5344CB8AC3E}">
        <p14:creationId xmlns:p14="http://schemas.microsoft.com/office/powerpoint/2010/main" val="36186810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9B6487-51BE-4756-9EE1-759454B1ECAD}"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3910753149"/>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838791689"/>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66800886"/>
      </p:ext>
    </p:extLst>
  </p:cSld>
  <p:clrMapOvr>
    <a:masterClrMapping/>
  </p:clrMapOvr>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02145913"/>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65595990"/>
      </p:ext>
    </p:extLst>
  </p:cSld>
  <p:clrMapOvr>
    <a:masterClrMapping/>
  </p:clrMapOvr>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03373928"/>
      </p:ext>
    </p:extLst>
  </p:cSld>
  <p:clrMapOvr>
    <a:masterClrMapping/>
  </p:clrMapOvr>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644689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23503727"/>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6038446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297023547"/>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76351639"/>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F9B6487-51BE-4756-9EE1-759454B1ECAD}"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394766184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05250787"/>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68460398"/>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8316179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2272494"/>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0291079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85497204"/>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816589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9748170"/>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44805521"/>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92089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43900973"/>
      </p:ext>
    </p:extLst>
  </p:cSld>
  <p:clrMapOvr>
    <a:masterClrMapping/>
  </p:clrMapOvr>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0515629"/>
      </p:ext>
    </p:extLst>
  </p:cSld>
  <p:clrMapOvr>
    <a:masterClrMapping/>
  </p:clrMapOvr>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521993880"/>
      </p:ext>
    </p:extLst>
  </p:cSld>
  <p:clrMapOvr>
    <a:masterClrMapping/>
  </p:clrMapOvr>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35655343"/>
      </p:ext>
    </p:extLst>
  </p:cSld>
  <p:clrMapOvr>
    <a:masterClrMapping/>
  </p:clrMapOvr>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55379416"/>
      </p:ext>
    </p:extLst>
  </p:cSld>
  <p:clrMapOvr>
    <a:masterClrMapping/>
  </p:clrMapOvr>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58114249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405284171"/>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822860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59519146"/>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41489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1000637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7252769"/>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41292102"/>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3988636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48272675"/>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328014"/>
      </p:ext>
    </p:extLst>
  </p:cSld>
  <p:clrMapOvr>
    <a:masterClrMapping/>
  </p:clrMapOvr>
  <p:timing>
    <p:tnLst>
      <p:par>
        <p:cTn id="1" dur="indefinite" restart="never" nodeType="tmRoot"/>
      </p:par>
    </p:tnLst>
  </p:timing>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18263617"/>
      </p:ext>
    </p:extLst>
  </p:cSld>
  <p:clrMapOvr>
    <a:masterClrMapping/>
  </p:clrMapOvr>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17029470"/>
      </p:ext>
    </p:extLst>
  </p:cSld>
  <p:clrMapOvr>
    <a:masterClrMapping/>
  </p:clrMapOvr>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24397800"/>
      </p:ext>
    </p:extLst>
  </p:cSld>
  <p:clrMapOvr>
    <a:masterClrMapping/>
  </p:clrMapOvr>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2524120"/>
      </p:ext>
    </p:extLst>
  </p:cSld>
  <p:clrMapOvr>
    <a:masterClrMapping/>
  </p:clrMapOvr>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7882625"/>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606582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79629494"/>
      </p:ext>
    </p:extLst>
  </p:cSld>
  <p:clrMapOvr>
    <a:masterClrMapping/>
  </p:clrMapOvr>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933462567"/>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74663602"/>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55229400"/>
      </p:ext>
    </p:extLst>
  </p:cSld>
  <p:clrMapOvr>
    <a:masterClrMapping/>
  </p:clrMapOvr>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54423316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012540945"/>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06726483"/>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56425819"/>
      </p:ext>
    </p:extLst>
  </p:cSld>
  <p:clrMapOvr>
    <a:masterClrMapping/>
  </p:clrMapOvr>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325613939"/>
      </p:ext>
    </p:extLst>
  </p:cSld>
  <p:clrMapOvr>
    <a:masterClrMapping/>
  </p:clrMapOvr>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756798900"/>
      </p:ext>
    </p:extLst>
  </p:cSld>
  <p:clrMapOvr>
    <a:masterClrMapping/>
  </p:clrMapOvr>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407808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350601499"/>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5909514"/>
      </p:ext>
    </p:extLst>
  </p:cSld>
  <p:clrMapOvr>
    <a:masterClrMapping/>
  </p:clrMapOvr>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23260643"/>
      </p:ext>
    </p:extLst>
  </p:cSld>
  <p:clrMapOvr>
    <a:masterClrMapping/>
  </p:clrMapOvr>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5956902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6556791"/>
      </p:ext>
    </p:extLst>
  </p:cSld>
  <p:clrMapOvr>
    <a:masterClrMapping/>
  </p:clrMapOvr>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958889613"/>
      </p:ext>
    </p:extLst>
  </p:cSld>
  <p:clrMapOvr>
    <a:masterClrMapping/>
  </p:clrMapOvr>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1313314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289910734"/>
      </p:ext>
    </p:extLst>
  </p:cSld>
  <p:clrMapOvr>
    <a:masterClrMapping/>
  </p:clrMapOvr>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75399833"/>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88126275"/>
      </p:ext>
    </p:extLst>
  </p:cSld>
  <p:clrMapOvr>
    <a:masterClrMapping/>
  </p:clrMapOvr>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8286088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54329372"/>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31452205"/>
      </p:ext>
    </p:extLst>
  </p:cSld>
  <p:clrMapOvr>
    <a:masterClrMapping/>
  </p:clrMapOvr>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71963831"/>
      </p:ext>
    </p:extLst>
  </p:cSld>
  <p:clrMapOvr>
    <a:masterClrMapping/>
  </p:clrMapOvr>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4444106"/>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99389282"/>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5783593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085594063"/>
      </p:ext>
    </p:extLst>
  </p:cSld>
  <p:clrMapOvr>
    <a:masterClrMapping/>
  </p:clrMapOvr>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00134266"/>
      </p:ext>
    </p:extLst>
  </p:cSld>
  <p:clrMapOvr>
    <a:masterClrMapping/>
  </p:clrMapOvr>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7822092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5162107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9131389"/>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6496317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FF9B6487-51BE-4756-9EE1-759454B1ECAD}"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2265107761"/>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3064800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15562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403398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1092725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83294907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001971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8595457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41291974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903807488"/>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8429340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FF9B6487-51BE-4756-9EE1-759454B1ECAD}"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211288577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7582256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464097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58665627"/>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24318101"/>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8321888"/>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6029725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08216595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367346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9409041"/>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540008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sz="2200">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FF9B6487-51BE-4756-9EE1-759454B1ECAD}"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8F8A5-B80A-4937-A651-8C5EB3CCA9F3}" type="slidenum">
              <a:rPr lang="en-US" smtClean="0"/>
              <a:t>‹#›</a:t>
            </a:fld>
            <a:endParaRPr lang="en-US"/>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241204224"/>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743172359"/>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57365403"/>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9520384"/>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98271238"/>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7651927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81332223"/>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92646860"/>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2725013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196201971"/>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7642937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F9B6487-51BE-4756-9EE1-759454B1ECAD}" type="datetimeFigureOut">
              <a:rPr lang="en-US" smtClean="0"/>
              <a:t>9/28/2015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98F8A5-B80A-4937-A651-8C5EB3CCA9F3}" type="slidenum">
              <a:rPr lang="en-US" smtClean="0"/>
              <a:t>‹#›</a:t>
            </a:fld>
            <a:endParaRPr lang="en-US"/>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2772882210"/>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0033307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060321376"/>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63662863"/>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12150812"/>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922209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3052584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865196776"/>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5063534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91962945"/>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5987346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F9B6487-51BE-4756-9EE1-759454B1ECAD}" type="datetimeFigureOut">
              <a:rPr lang="en-US" smtClean="0"/>
              <a:t>9/28/2015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307553995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375827709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88107997"/>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1235385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23898118"/>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500870680"/>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71661987"/>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0328507"/>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95752038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0303506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322171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B6487-51BE-4756-9EE1-759454B1ECAD}" type="datetimeFigureOut">
              <a:rPr lang="en-US" smtClean="0"/>
              <a:t>9/28/2015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1001087985"/>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1015363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3791790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546589192"/>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28956408"/>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140873898"/>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02702548"/>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1538541771"/>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63682145"/>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6164510"/>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7345218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FF9B6487-51BE-4756-9EE1-759454B1ECAD}"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500745447"/>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531223519"/>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63807687"/>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4586305"/>
      </p:ext>
    </p:extLst>
  </p:cSld>
  <p:clrMapOvr>
    <a:masterClrMapping/>
  </p:clrMapOvr>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8223357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764529109"/>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27081350"/>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852786660"/>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248214862"/>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10"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041260590"/>
      </p:ext>
    </p:extLst>
  </p:cSld>
  <p:clrMapOvr>
    <a:masterClrMapping/>
  </p:clrMapOvr>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2751276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B6487-51BE-4756-9EE1-759454B1ECAD}"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98F8A5-B80A-4937-A651-8C5EB3CCA9F3}" type="slidenum">
              <a:rPr lang="en-US" smtClean="0"/>
              <a:t>‹#›</a:t>
            </a:fld>
            <a:endParaRPr lang="en-US"/>
          </a:p>
        </p:txBody>
      </p:sp>
    </p:spTree>
    <p:extLst>
      <p:ext uri="{BB962C8B-B14F-4D97-AF65-F5344CB8AC3E}">
        <p14:creationId xmlns:p14="http://schemas.microsoft.com/office/powerpoint/2010/main" val="1761922577"/>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25070874"/>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34285500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131905"/>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1131905"/>
            <a:ext cx="4629150" cy="4729146"/>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760954"/>
            <a:ext cx="2949178" cy="310803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30292537"/>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797738610"/>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36341"/>
            <a:ext cx="1971675" cy="50406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1136341"/>
            <a:ext cx="5800725" cy="50406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29400175"/>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390410"/>
            <a:ext cx="7772400" cy="1470025"/>
          </a:xfrm>
        </p:spPr>
        <p:txBody>
          <a:bodyPr>
            <a:noAutofit/>
          </a:bodyPr>
          <a:lstStyle>
            <a:lvl1pPr>
              <a:defRPr sz="5400">
                <a:solidFill>
                  <a:schemeClr val="tx1"/>
                </a:solidFill>
                <a:effectLst/>
              </a:defRPr>
            </a:lvl1pPr>
          </a:lstStyle>
          <a:p>
            <a:r>
              <a:rPr lang="en-US" dirty="0" smtClean="0"/>
              <a:t>Click to edit Master title style</a:t>
            </a:r>
            <a:endParaRPr lang="en-US" dirty="0"/>
          </a:p>
        </p:txBody>
      </p:sp>
      <p:sp>
        <p:nvSpPr>
          <p:cNvPr id="4" name="Date Placeholder 3"/>
          <p:cNvSpPr>
            <a:spLocks noGrp="1"/>
          </p:cNvSpPr>
          <p:nvPr>
            <p:ph type="dt" sz="half" idx="10"/>
          </p:nvPr>
        </p:nvSpPr>
        <p:spPr>
          <a:xfrm>
            <a:off x="457200" y="6505575"/>
            <a:ext cx="2133600" cy="215900"/>
          </a:xfrm>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a:xfrm>
            <a:off x="3124200" y="6505575"/>
            <a:ext cx="2895600" cy="2159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505575"/>
            <a:ext cx="2133600" cy="215900"/>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7" name="Rectangle 6"/>
          <p:cNvSpPr/>
          <p:nvPr userDrawn="1"/>
        </p:nvSpPr>
        <p:spPr bwMode="auto">
          <a:xfrm>
            <a:off x="91440" y="91440"/>
            <a:ext cx="8961120" cy="6675120"/>
          </a:xfrm>
          <a:prstGeom prst="rect">
            <a:avLst/>
          </a:prstGeom>
          <a:noFill/>
          <a:ln w="101600" cap="flat" cmpd="sng" algn="ctr">
            <a:solidFill>
              <a:srgbClr val="C00000"/>
            </a:solidFill>
            <a:prstDash val="solid"/>
            <a:miter lim="800000"/>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200" smtClean="0">
              <a:solidFill>
                <a:srgbClr val="000000"/>
              </a:solidFill>
              <a:latin typeface="Gill Sans" charset="0"/>
              <a:ea typeface="ヒラギノ角ゴ ProN W3" charset="0"/>
              <a:cs typeface="ヒラギノ角ゴ ProN W3" charset="0"/>
              <a:sym typeface="Gill Sans" charset="0"/>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87009" y="5795886"/>
            <a:ext cx="2982728" cy="722611"/>
          </a:xfrm>
          <a:prstGeom prst="rect">
            <a:avLst/>
          </a:prstGeom>
        </p:spPr>
      </p:pic>
      <p:sp>
        <p:nvSpPr>
          <p:cNvPr id="14" name="TextBox 13"/>
          <p:cNvSpPr txBox="1"/>
          <p:nvPr userDrawn="1"/>
        </p:nvSpPr>
        <p:spPr>
          <a:xfrm>
            <a:off x="261651" y="5922705"/>
            <a:ext cx="2986076" cy="584775"/>
          </a:xfrm>
          <a:prstGeom prst="rect">
            <a:avLst/>
          </a:prstGeom>
          <a:noFill/>
        </p:spPr>
        <p:txBody>
          <a:bodyPr wrap="square" rtlCol="0">
            <a:spAutoFit/>
          </a:bodyPr>
          <a:lstStyle/>
          <a:p>
            <a:r>
              <a:rPr lang="en-US" sz="3200" b="1" cap="small" dirty="0" smtClean="0">
                <a:solidFill>
                  <a:prstClr val="black"/>
                </a:solidFill>
                <a:latin typeface="Arial" pitchFamily="34" charset="0"/>
                <a:cs typeface="Arial" pitchFamily="34" charset="0"/>
              </a:rPr>
              <a:t>2013 </a:t>
            </a:r>
            <a:r>
              <a:rPr lang="en-US" sz="3200" b="1" dirty="0" smtClean="0">
                <a:solidFill>
                  <a:prstClr val="black"/>
                </a:solidFill>
                <a:latin typeface="Arial" pitchFamily="34" charset="0"/>
                <a:cs typeface="Arial" pitchFamily="34" charset="0"/>
              </a:rPr>
              <a:t>Update</a:t>
            </a:r>
            <a:endParaRPr lang="en-US" sz="3200" b="1"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09068875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lvl1pPr>
              <a:defRPr>
                <a:latin typeface="Helvetica" panose="020B0604020202020204" pitchFamily="34" charset="0"/>
                <a:cs typeface="Helvetica" panose="020B0604020202020204" pitchFamily="34" charset="0"/>
              </a:defRPr>
            </a:lvl1pPr>
          </a:lstStyle>
          <a:p>
            <a:fld id="{604891D8-6E3B-4ABC-AC80-E7631C5B7DC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2392965204"/>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628650" y="1174376"/>
            <a:ext cx="7886700" cy="50025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46885578"/>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67352378"/>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457950" y="6249815"/>
            <a:ext cx="2057400" cy="365125"/>
          </a:xfrm>
          <a:prstGeom prst="rect">
            <a:avLst/>
          </a:prstGeom>
        </p:spPr>
        <p:txBody>
          <a:bodyPr/>
          <a:lstStyle/>
          <a:p>
            <a:fld id="{604891D8-6E3B-4ABC-AC80-E7631C5B7DCC}" type="slidenum">
              <a:rPr lang="en-US" smtClean="0">
                <a:solidFill>
                  <a:prstClr val="black"/>
                </a:solidFill>
              </a:rPr>
              <a:pPr/>
              <a:t>‹#›</a:t>
            </a:fld>
            <a:endParaRPr lang="en-US">
              <a:solidFill>
                <a:prstClr val="black"/>
              </a:solidFill>
            </a:endParaRPr>
          </a:p>
        </p:txBody>
      </p:sp>
      <p:sp>
        <p:nvSpPr>
          <p:cNvPr id="8" name="Title 1"/>
          <p:cNvSpPr>
            <a:spLocks noGrp="1"/>
          </p:cNvSpPr>
          <p:nvPr>
            <p:ph type="title"/>
          </p:nvPr>
        </p:nvSpPr>
        <p:spPr>
          <a:xfrm>
            <a:off x="1657350" y="224117"/>
            <a:ext cx="7486650" cy="860611"/>
          </a:xfrm>
        </p:spPr>
        <p:txBody>
          <a:bodyPr>
            <a:normAutofit/>
          </a:bodyPr>
          <a:lstStyle>
            <a:lvl1pPr algn="r">
              <a:defRPr sz="4000">
                <a:solidFill>
                  <a:schemeClr val="bg1"/>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27473423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image" Target="../media/image6.bin"/><Relationship Id="rId2" Type="http://schemas.openxmlformats.org/officeDocument/2006/relationships/slideLayout" Target="../slideLayouts/slideLayout109.xml"/><Relationship Id="rId16" Type="http://schemas.openxmlformats.org/officeDocument/2006/relationships/image" Target="../media/image5.bin"/><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5" Type="http://schemas.openxmlformats.org/officeDocument/2006/relationships/image" Target="../media/image4.bin"/><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image" Target="../media/image3.bin"/></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image" Target="../media/image6.bin"/><Relationship Id="rId2" Type="http://schemas.openxmlformats.org/officeDocument/2006/relationships/slideLayout" Target="../slideLayouts/slideLayout121.xml"/><Relationship Id="rId16" Type="http://schemas.openxmlformats.org/officeDocument/2006/relationships/image" Target="../media/image5.bin"/><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image" Target="../media/image4.bin"/><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image" Target="../media/image3.bin"/></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image" Target="../media/image6.bin"/><Relationship Id="rId2" Type="http://schemas.openxmlformats.org/officeDocument/2006/relationships/slideLayout" Target="../slideLayouts/slideLayout133.xml"/><Relationship Id="rId16" Type="http://schemas.openxmlformats.org/officeDocument/2006/relationships/image" Target="../media/image5.bin"/><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image" Target="../media/image4.bin"/><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image" Target="../media/image3.bin"/></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theme" Target="../theme/theme13.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17" Type="http://schemas.openxmlformats.org/officeDocument/2006/relationships/image" Target="../media/image6.bin"/><Relationship Id="rId2" Type="http://schemas.openxmlformats.org/officeDocument/2006/relationships/slideLayout" Target="../slideLayouts/slideLayout145.xml"/><Relationship Id="rId16" Type="http://schemas.openxmlformats.org/officeDocument/2006/relationships/image" Target="../media/image5.bin"/><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4.bin"/><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image" Target="../media/image3.bin"/></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14.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image" Target="../media/image6.bin"/><Relationship Id="rId2" Type="http://schemas.openxmlformats.org/officeDocument/2006/relationships/slideLayout" Target="../slideLayouts/slideLayout157.xml"/><Relationship Id="rId16" Type="http://schemas.openxmlformats.org/officeDocument/2006/relationships/image" Target="../media/image5.bin"/><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image" Target="../media/image4.bin"/><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image" Target="../media/image3.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6.bin"/><Relationship Id="rId2" Type="http://schemas.openxmlformats.org/officeDocument/2006/relationships/slideLayout" Target="../slideLayouts/slideLayout13.xml"/><Relationship Id="rId16" Type="http://schemas.openxmlformats.org/officeDocument/2006/relationships/image" Target="../media/image5.bin"/><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bin"/><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6.bin"/><Relationship Id="rId2" Type="http://schemas.openxmlformats.org/officeDocument/2006/relationships/slideLayout" Target="../slideLayouts/slideLayout25.xml"/><Relationship Id="rId16" Type="http://schemas.openxmlformats.org/officeDocument/2006/relationships/image" Target="../media/image5.bin"/><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4.bin"/><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6.bin"/><Relationship Id="rId2" Type="http://schemas.openxmlformats.org/officeDocument/2006/relationships/slideLayout" Target="../slideLayouts/slideLayout37.xml"/><Relationship Id="rId16" Type="http://schemas.openxmlformats.org/officeDocument/2006/relationships/image" Target="../media/image5.bin"/><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4.bin"/><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3.bin"/></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theme" Target="../theme/theme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image" Target="../media/image6.bin"/><Relationship Id="rId2" Type="http://schemas.openxmlformats.org/officeDocument/2006/relationships/slideLayout" Target="../slideLayouts/slideLayout49.xml"/><Relationship Id="rId16" Type="http://schemas.openxmlformats.org/officeDocument/2006/relationships/image" Target="../media/image5.bin"/><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image" Target="../media/image4.bin"/><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3.bin"/></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6.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image" Target="../media/image6.bin"/><Relationship Id="rId2" Type="http://schemas.openxmlformats.org/officeDocument/2006/relationships/slideLayout" Target="../slideLayouts/slideLayout61.xml"/><Relationship Id="rId16" Type="http://schemas.openxmlformats.org/officeDocument/2006/relationships/image" Target="../media/image5.bin"/><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image" Target="../media/image4.bin"/><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3.bin"/></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theme" Target="../theme/theme7.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image" Target="../media/image6.bin"/><Relationship Id="rId2" Type="http://schemas.openxmlformats.org/officeDocument/2006/relationships/slideLayout" Target="../slideLayouts/slideLayout73.xml"/><Relationship Id="rId16" Type="http://schemas.openxmlformats.org/officeDocument/2006/relationships/image" Target="../media/image5.bin"/><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image" Target="../media/image4.bin"/><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image" Target="../media/image3.bin"/></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17" Type="http://schemas.openxmlformats.org/officeDocument/2006/relationships/image" Target="../media/image6.bin"/><Relationship Id="rId2" Type="http://schemas.openxmlformats.org/officeDocument/2006/relationships/slideLayout" Target="../slideLayouts/slideLayout85.xml"/><Relationship Id="rId16" Type="http://schemas.openxmlformats.org/officeDocument/2006/relationships/image" Target="../media/image5.bin"/><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5" Type="http://schemas.openxmlformats.org/officeDocument/2006/relationships/image" Target="../media/image4.bin"/><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bin"/></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17" Type="http://schemas.openxmlformats.org/officeDocument/2006/relationships/image" Target="../media/image6.bin"/><Relationship Id="rId2" Type="http://schemas.openxmlformats.org/officeDocument/2006/relationships/slideLayout" Target="../slideLayouts/slideLayout97.xml"/><Relationship Id="rId16" Type="http://schemas.openxmlformats.org/officeDocument/2006/relationships/image" Target="../media/image5.bin"/><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4.bin"/><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image" Target="../media/image3.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0"/>
            <a:ext cx="9143999" cy="1086522"/>
          </a:xfrm>
          <a:prstGeom prst="rect">
            <a:avLst/>
          </a:prstGeom>
        </p:spPr>
      </p:pic>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6610595"/>
            <a:ext cx="9143999" cy="254597"/>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r>
              <a:rPr lang="en-US" dirty="0" smtClean="0"/>
              <a:t>2014 Update</a:t>
            </a:r>
            <a:endParaRPr lang="en-US" dirty="0"/>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457950" y="6249815"/>
            <a:ext cx="2057400" cy="365125"/>
          </a:xfrm>
          <a:prstGeom prst="rect">
            <a:avLst/>
          </a:prstGeom>
        </p:spPr>
        <p:txBody>
          <a:bodyPr vert="horz" lIns="91440" tIns="45720" rIns="91440" bIns="45720" rtlCol="0" anchor="ctr"/>
          <a:lstStyle>
            <a:lvl1pPr algn="r">
              <a:defRPr sz="1200">
                <a:solidFill>
                  <a:schemeClr val="tx1">
                    <a:tint val="75000"/>
                  </a:schemeClr>
                </a:solidFill>
                <a:latin typeface="Helvetica" panose="020B0604020202020204" pitchFamily="34" charset="0"/>
                <a:cs typeface="Helvetica" panose="020B0604020202020204" pitchFamily="34" charset="0"/>
              </a:defRPr>
            </a:lvl1pPr>
          </a:lstStyle>
          <a:p>
            <a:fld id="{3698F8A5-B80A-4937-A651-8C5EB3CCA9F3}" type="slidenum">
              <a:rPr lang="en-US" smtClean="0"/>
              <a:pPr/>
              <a:t>‹#›</a:t>
            </a:fld>
            <a:endParaRPr lang="en-US" dirty="0"/>
          </a:p>
        </p:txBody>
      </p:sp>
    </p:spTree>
    <p:extLst>
      <p:ext uri="{BB962C8B-B14F-4D97-AF65-F5344CB8AC3E}">
        <p14:creationId xmlns:p14="http://schemas.microsoft.com/office/powerpoint/2010/main" val="40470837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312844198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2997236935"/>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1403422340"/>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1121476528"/>
      </p:ext>
    </p:extLst>
  </p:cSld>
  <p:clrMap bg1="lt1" tx1="dk1" bg2="lt2" tx2="dk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 id="2147483826" r:id="rId11"/>
    <p:sldLayoutId id="2147483827"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2156169200"/>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35275632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49533265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118866372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386375862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154722600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2241498700"/>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188894740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6019800"/>
            <a:ext cx="9144000" cy="838200"/>
          </a:xfrm>
          <a:prstGeom prst="rect">
            <a:avLst/>
          </a:prstGeom>
        </p:spPr>
      </p:pic>
      <p:sp>
        <p:nvSpPr>
          <p:cNvPr id="2" name="Title Placeholder 1"/>
          <p:cNvSpPr>
            <a:spLocks noGrp="1"/>
          </p:cNvSpPr>
          <p:nvPr>
            <p:ph type="title"/>
          </p:nvPr>
        </p:nvSpPr>
        <p:spPr>
          <a:xfrm>
            <a:off x="628650" y="1137488"/>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2547891"/>
            <a:ext cx="7886700" cy="36290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249815"/>
            <a:ext cx="2057400" cy="365125"/>
          </a:xfrm>
          <a:prstGeom prst="rect">
            <a:avLst/>
          </a:prstGeom>
        </p:spPr>
        <p:txBody>
          <a:bodyPr vert="horz" lIns="91440" tIns="45720" rIns="91440" bIns="45720" rtlCol="0" anchor="ctr"/>
          <a:lstStyle>
            <a:lvl1pPr algn="l">
              <a:defRPr sz="1200">
                <a:solidFill>
                  <a:schemeClr val="tx1">
                    <a:tint val="75000"/>
                  </a:schemeClr>
                </a:solidFill>
                <a:latin typeface="Helvetica" panose="020B0604020202020204" pitchFamily="34" charset="0"/>
                <a:cs typeface="Helvetica" panose="020B0604020202020204" pitchFamily="34" charset="0"/>
              </a:defRPr>
            </a:lvl1pPr>
          </a:lstStyle>
          <a:p>
            <a:fld id="{5B492083-734B-448A-896F-B376E7F0D03C}" type="datetimeFigureOut">
              <a:rPr lang="en-US" smtClean="0">
                <a:solidFill>
                  <a:prstClr val="black">
                    <a:tint val="75000"/>
                  </a:prstClr>
                </a:solidFill>
              </a:rPr>
              <a:pPr/>
              <a:t>9/28/2015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249815"/>
            <a:ext cx="3086100" cy="365125"/>
          </a:xfrm>
          <a:prstGeom prst="rect">
            <a:avLst/>
          </a:prstGeom>
        </p:spPr>
        <p:txBody>
          <a:bodyPr vert="horz" lIns="91440" tIns="45720" rIns="91440" bIns="45720" rtlCol="0" anchor="ctr"/>
          <a:lstStyle>
            <a:lvl1pPr algn="ctr">
              <a:defRPr sz="1200">
                <a:solidFill>
                  <a:schemeClr val="tx1">
                    <a:tint val="75000"/>
                  </a:schemeClr>
                </a:solidFill>
                <a:latin typeface="Helvetica" panose="020B0604020202020204" pitchFamily="34" charset="0"/>
                <a:cs typeface="Helvetica" panose="020B0604020202020204" pitchFamily="34" charset="0"/>
              </a:defRPr>
            </a:lvl1pPr>
          </a:lstStyle>
          <a:p>
            <a:endParaRPr lang="en-US" dirty="0">
              <a:solidFill>
                <a:prstClr val="black">
                  <a:tint val="75000"/>
                </a:prstClr>
              </a:solidFill>
            </a:endParaRPr>
          </a:p>
        </p:txBody>
      </p:sp>
      <p:cxnSp>
        <p:nvCxnSpPr>
          <p:cNvPr id="13" name="Straight Connector 12"/>
          <p:cNvCxnSpPr/>
          <p:nvPr userDrawn="1"/>
        </p:nvCxnSpPr>
        <p:spPr bwMode="auto">
          <a:xfrm flipH="1">
            <a:off x="365760" y="6096000"/>
            <a:ext cx="8412480" cy="0"/>
          </a:xfrm>
          <a:prstGeom prst="line">
            <a:avLst/>
          </a:prstGeom>
          <a:blipFill dpi="0" rotWithShape="0">
            <a:blip r:embed="rId15" cstate="print"/>
            <a:srcRect/>
            <a:tile tx="0" ty="0" sx="100000" sy="100000" flip="none" algn="tl"/>
          </a:blip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9" name="Picture 8"/>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 y="0"/>
            <a:ext cx="9144000" cy="1085850"/>
          </a:xfrm>
          <a:prstGeom prst="rect">
            <a:avLst/>
          </a:prstGeom>
        </p:spPr>
      </p:pic>
      <p:pic>
        <p:nvPicPr>
          <p:cNvPr id="10" name="Picture 9"/>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7787638" y="5471160"/>
            <a:ext cx="975360" cy="320040"/>
          </a:xfrm>
          <a:prstGeom prst="rect">
            <a:avLst/>
          </a:prstGeom>
        </p:spPr>
      </p:pic>
    </p:spTree>
    <p:extLst>
      <p:ext uri="{BB962C8B-B14F-4D97-AF65-F5344CB8AC3E}">
        <p14:creationId xmlns:p14="http://schemas.microsoft.com/office/powerpoint/2010/main" val="97301498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1" kern="1200">
          <a:solidFill>
            <a:schemeClr val="tx1"/>
          </a:solidFill>
          <a:latin typeface="Helvetica" panose="020B0604020202020204" pitchFamily="34" charset="0"/>
          <a:ea typeface="+mj-ea"/>
          <a:cs typeface="Helvetica"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7.xml"/><Relationship Id="rId6" Type="http://schemas.openxmlformats.org/officeDocument/2006/relationships/image" Target="../media/image20.png"/><Relationship Id="rId5" Type="http://schemas.openxmlformats.org/officeDocument/2006/relationships/image" Target="../media/image1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89.xml"/><Relationship Id="rId6" Type="http://schemas.openxmlformats.org/officeDocument/2006/relationships/image" Target="../media/image20.png"/><Relationship Id="rId5" Type="http://schemas.openxmlformats.org/officeDocument/2006/relationships/image" Target="../media/image22.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0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1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5.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13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149.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6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61.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61.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16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161.xml"/><Relationship Id="rId6" Type="http://schemas.openxmlformats.org/officeDocument/2006/relationships/image" Target="../media/image39.png"/><Relationship Id="rId5" Type="http://schemas.openxmlformats.org/officeDocument/2006/relationships/image" Target="../media/image41.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161.xml"/><Relationship Id="rId6" Type="http://schemas.openxmlformats.org/officeDocument/2006/relationships/image" Target="../media/image16.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61.xml"/><Relationship Id="rId6" Type="http://schemas.openxmlformats.org/officeDocument/2006/relationships/image" Target="../media/image1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161.xml"/><Relationship Id="rId6" Type="http://schemas.openxmlformats.org/officeDocument/2006/relationships/image" Target="../media/image16.png"/><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161.xml"/><Relationship Id="rId6" Type="http://schemas.openxmlformats.org/officeDocument/2006/relationships/image" Target="../media/image16.png"/><Relationship Id="rId5" Type="http://schemas.openxmlformats.org/officeDocument/2006/relationships/image" Target="../media/image49.pn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161.xml"/><Relationship Id="rId6" Type="http://schemas.openxmlformats.org/officeDocument/2006/relationships/image" Target="../media/image16.png"/><Relationship Id="rId5" Type="http://schemas.openxmlformats.org/officeDocument/2006/relationships/image" Target="../media/image51.pn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9.xml"/><Relationship Id="rId1" Type="http://schemas.openxmlformats.org/officeDocument/2006/relationships/slideLayout" Target="../slideLayouts/slideLayout16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161.xml"/><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61.xml"/><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61.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161.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4.xml"/><Relationship Id="rId1" Type="http://schemas.openxmlformats.org/officeDocument/2006/relationships/slideLayout" Target="../slideLayouts/slideLayout161.xml"/><Relationship Id="rId4" Type="http://schemas.openxmlformats.org/officeDocument/2006/relationships/image" Target="../media/image63.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61.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6.xml"/><Relationship Id="rId1" Type="http://schemas.openxmlformats.org/officeDocument/2006/relationships/slideLayout" Target="../slideLayouts/slideLayout161.xml"/><Relationship Id="rId6" Type="http://schemas.openxmlformats.org/officeDocument/2006/relationships/image" Target="../media/image67.png"/><Relationship Id="rId5" Type="http://schemas.openxmlformats.org/officeDocument/2006/relationships/image" Target="../media/image65.png"/><Relationship Id="rId4" Type="http://schemas.openxmlformats.org/officeDocument/2006/relationships/image" Target="../media/image66.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16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2.bin"/><Relationship Id="rId2" Type="http://schemas.openxmlformats.org/officeDocument/2006/relationships/notesSlide" Target="../notesSlides/notesSlide38.xml"/><Relationship Id="rId1" Type="http://schemas.openxmlformats.org/officeDocument/2006/relationships/slideLayout" Target="../slideLayouts/slideLayout161.xml"/><Relationship Id="rId4" Type="http://schemas.openxmlformats.org/officeDocument/2006/relationships/image" Target="../media/image73.bin"/></Relationships>
</file>

<file path=ppt/slides/_rels/slide39.xml.rels><?xml version="1.0" encoding="UTF-8" standalone="yes"?>
<Relationships xmlns="http://schemas.openxmlformats.org/package/2006/relationships"><Relationship Id="rId3" Type="http://schemas.openxmlformats.org/officeDocument/2006/relationships/image" Target="../media/image74.bin"/><Relationship Id="rId2" Type="http://schemas.openxmlformats.org/officeDocument/2006/relationships/notesSlide" Target="../notesSlides/notesSlide39.xml"/><Relationship Id="rId1" Type="http://schemas.openxmlformats.org/officeDocument/2006/relationships/slideLayout" Target="../slideLayouts/slideLayout161.xml"/><Relationship Id="rId6" Type="http://schemas.openxmlformats.org/officeDocument/2006/relationships/image" Target="../media/image73.bin"/><Relationship Id="rId5" Type="http://schemas.openxmlformats.org/officeDocument/2006/relationships/image" Target="../media/image76.bin"/><Relationship Id="rId4" Type="http://schemas.openxmlformats.org/officeDocument/2006/relationships/image" Target="../media/image75.bin"/></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7.bin"/><Relationship Id="rId2" Type="http://schemas.openxmlformats.org/officeDocument/2006/relationships/notesSlide" Target="../notesSlides/notesSlide40.xml"/><Relationship Id="rId1" Type="http://schemas.openxmlformats.org/officeDocument/2006/relationships/slideLayout" Target="../slideLayouts/slideLayout161.xml"/><Relationship Id="rId6" Type="http://schemas.openxmlformats.org/officeDocument/2006/relationships/image" Target="../media/image80.bin"/><Relationship Id="rId5" Type="http://schemas.openxmlformats.org/officeDocument/2006/relationships/image" Target="../media/image79.bin"/><Relationship Id="rId4" Type="http://schemas.openxmlformats.org/officeDocument/2006/relationships/image" Target="../media/image78.bin"/></Relationships>
</file>

<file path=ppt/slides/_rels/slide41.xml.rels><?xml version="1.0" encoding="UTF-8" standalone="yes"?>
<Relationships xmlns="http://schemas.openxmlformats.org/package/2006/relationships"><Relationship Id="rId3" Type="http://schemas.openxmlformats.org/officeDocument/2006/relationships/image" Target="../media/image81.bin"/><Relationship Id="rId2" Type="http://schemas.openxmlformats.org/officeDocument/2006/relationships/notesSlide" Target="../notesSlides/notesSlide41.xml"/><Relationship Id="rId1" Type="http://schemas.openxmlformats.org/officeDocument/2006/relationships/slideLayout" Target="../slideLayouts/slideLayout161.xml"/><Relationship Id="rId4" Type="http://schemas.openxmlformats.org/officeDocument/2006/relationships/image" Target="../media/image82.bin"/></Relationships>
</file>

<file path=ppt/slides/_rels/slide42.xml.rels><?xml version="1.0" encoding="UTF-8" standalone="yes"?>
<Relationships xmlns="http://schemas.openxmlformats.org/package/2006/relationships"><Relationship Id="rId3" Type="http://schemas.openxmlformats.org/officeDocument/2006/relationships/image" Target="../media/image83.bin"/><Relationship Id="rId2" Type="http://schemas.openxmlformats.org/officeDocument/2006/relationships/notesSlide" Target="../notesSlides/notesSlide42.xml"/><Relationship Id="rId1" Type="http://schemas.openxmlformats.org/officeDocument/2006/relationships/slideLayout" Target="../slideLayouts/slideLayout161.xml"/><Relationship Id="rId6" Type="http://schemas.openxmlformats.org/officeDocument/2006/relationships/image" Target="../media/image82.bin"/><Relationship Id="rId5" Type="http://schemas.openxmlformats.org/officeDocument/2006/relationships/image" Target="../media/image85.bin"/><Relationship Id="rId4" Type="http://schemas.openxmlformats.org/officeDocument/2006/relationships/image" Target="../media/image84.bin"/></Relationships>
</file>

<file path=ppt/slides/_rels/slide43.xml.rels><?xml version="1.0" encoding="UTF-8" standalone="yes"?>
<Relationships xmlns="http://schemas.openxmlformats.org/package/2006/relationships"><Relationship Id="rId3" Type="http://schemas.openxmlformats.org/officeDocument/2006/relationships/image" Target="../media/image86.bin"/><Relationship Id="rId2" Type="http://schemas.openxmlformats.org/officeDocument/2006/relationships/notesSlide" Target="../notesSlides/notesSlide43.xml"/><Relationship Id="rId1" Type="http://schemas.openxmlformats.org/officeDocument/2006/relationships/slideLayout" Target="../slideLayouts/slideLayout161.xml"/><Relationship Id="rId6" Type="http://schemas.openxmlformats.org/officeDocument/2006/relationships/image" Target="../media/image89.bin"/><Relationship Id="rId5" Type="http://schemas.openxmlformats.org/officeDocument/2006/relationships/image" Target="../media/image88.bin"/><Relationship Id="rId4" Type="http://schemas.openxmlformats.org/officeDocument/2006/relationships/image" Target="../media/image87.bin"/></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www.cdc.gov/nchhstp/atlas/"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hyperlink" Target="http://www.kff.org/hivaids/index.cfm" TargetMode="External"/><Relationship Id="rId5" Type="http://schemas.openxmlformats.org/officeDocument/2006/relationships/hyperlink" Target="http://aids.gov/federal-resources/hiv-aids-programs/prevention-programs/index.html" TargetMode="External"/><Relationship Id="rId4" Type="http://schemas.openxmlformats.org/officeDocument/2006/relationships/hyperlink" Target="http://www.cdc.gov/hiv/strategy/hihp/"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www.aidsvu.org/"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hyperlink" Target="mailto:info@aidsvu.org"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b="0" dirty="0" smtClean="0"/>
              <a:t>Illustrating </a:t>
            </a:r>
            <a:r>
              <a:rPr lang="en-US" sz="5400" b="0" dirty="0" smtClean="0">
                <a:solidFill>
                  <a:srgbClr val="C00000"/>
                </a:solidFill>
              </a:rPr>
              <a:t>HIV/AIDS</a:t>
            </a:r>
            <a:r>
              <a:rPr lang="en-US" sz="5400" b="0" dirty="0" smtClean="0"/>
              <a:t> in the United States</a:t>
            </a:r>
            <a:endParaRPr lang="en-US" sz="5400" b="0" dirty="0"/>
          </a:p>
        </p:txBody>
      </p:sp>
      <p:sp>
        <p:nvSpPr>
          <p:cNvPr id="4" name="TextBox 3"/>
          <p:cNvSpPr txBox="1"/>
          <p:nvPr/>
        </p:nvSpPr>
        <p:spPr>
          <a:xfrm>
            <a:off x="308918" y="5968314"/>
            <a:ext cx="3462981" cy="584775"/>
          </a:xfrm>
          <a:prstGeom prst="rect">
            <a:avLst/>
          </a:prstGeom>
          <a:noFill/>
        </p:spPr>
        <p:txBody>
          <a:bodyPr wrap="square" rtlCol="0">
            <a:spAutoFit/>
          </a:bodyPr>
          <a:lstStyle/>
          <a:p>
            <a:r>
              <a:rPr lang="en-US" sz="3200" dirty="0" smtClean="0">
                <a:solidFill>
                  <a:prstClr val="black"/>
                </a:solidFill>
                <a:latin typeface="Arial" panose="020B0604020202020204" pitchFamily="34" charset="0"/>
                <a:cs typeface="Arial" panose="020B0604020202020204" pitchFamily="34" charset="0"/>
              </a:rPr>
              <a:t>2015 Update</a:t>
            </a:r>
            <a:endParaRPr lang="en-US" sz="32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557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White Persons Living with an HIV </a:t>
            </a:r>
            <a:r>
              <a:rPr lang="en-US" sz="2600" dirty="0" smtClean="0">
                <a:solidFill>
                  <a:schemeClr val="bg1"/>
                </a:solidFill>
                <a:latin typeface="Arial" panose="020B0604020202020204" pitchFamily="34" charset="0"/>
                <a:cs typeface="Arial" panose="020B0604020202020204" pitchFamily="34" charset="0"/>
              </a:rPr>
              <a:t>Diagnosis,</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a:t>
            </a:r>
            <a:r>
              <a:rPr lang="en-US" sz="2600" dirty="0">
                <a:solidFill>
                  <a:schemeClr val="bg1"/>
                </a:solidFill>
                <a:latin typeface="Arial" panose="020B0604020202020204" pitchFamily="34" charset="0"/>
                <a:cs typeface="Arial" panose="020B0604020202020204" pitchFamily="34" charset="0"/>
              </a:rPr>
              <a:t>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3881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a:t>
            </a:r>
            <a:r>
              <a:rPr lang="en-US" sz="2600" dirty="0" smtClean="0">
                <a:solidFill>
                  <a:schemeClr val="bg1"/>
                </a:solidFill>
                <a:latin typeface="Arial" panose="020B0604020202020204" pitchFamily="34" charset="0"/>
                <a:cs typeface="Arial" panose="020B0604020202020204" pitchFamily="34" charset="0"/>
              </a:rPr>
              <a:t>Hispanic/Latino Persons </a:t>
            </a:r>
            <a:r>
              <a:rPr lang="en-US" sz="2600" dirty="0">
                <a:solidFill>
                  <a:schemeClr val="bg1"/>
                </a:solidFill>
                <a:latin typeface="Arial" panose="020B0604020202020204" pitchFamily="34" charset="0"/>
                <a:cs typeface="Arial" panose="020B0604020202020204" pitchFamily="34" charset="0"/>
              </a:rPr>
              <a:t>Living with an </a:t>
            </a:r>
            <a:r>
              <a:rPr lang="en-US" sz="2600" dirty="0" smtClean="0">
                <a:solidFill>
                  <a:schemeClr val="bg1"/>
                </a:solidFill>
                <a:latin typeface="Arial" panose="020B0604020202020204" pitchFamily="34" charset="0"/>
                <a:cs typeface="Arial" panose="020B0604020202020204" pitchFamily="34" charset="0"/>
              </a:rPr>
              <a:t>HIV</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Diagnosis, by </a:t>
            </a:r>
            <a:r>
              <a:rPr lang="en-US" sz="2600" dirty="0">
                <a:solidFill>
                  <a:schemeClr val="bg1"/>
                </a:solidFill>
                <a:latin typeface="Arial" panose="020B0604020202020204" pitchFamily="34" charset="0"/>
                <a:cs typeface="Arial" panose="020B0604020202020204" pitchFamily="34" charset="0"/>
              </a:rPr>
              <a:t>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8751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solidFill>
                  <a:prstClr val="black"/>
                </a:solidFill>
                <a:latin typeface="Arial" pitchFamily="34" charset="0"/>
              </a:rPr>
              <a:t>Black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solidFill>
                  <a:prstClr val="black"/>
                </a:solidFill>
                <a:latin typeface="Arial" pitchFamily="34" charset="0"/>
              </a:rPr>
              <a:t>White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Black &amp; White Persons Living with an HIV Diagnosis,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a:solidFill>
                  <a:prstClr val="black"/>
                </a:solidFill>
                <a:latin typeface="Arial" pitchFamily="34" charset="0"/>
                <a:cs typeface="Arial" pitchFamily="34" charset="0"/>
              </a:rPr>
              <a:t>Note.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solidFill>
                  <a:prstClr val="black"/>
                </a:solidFill>
                <a:latin typeface="Arial" pitchFamily="34" charset="0"/>
                <a:cs typeface="Arial" pitchFamily="34" charset="0"/>
              </a:rPr>
              <a:t>* Data are not shown to protect privacy.  ** State health department requested not to release data.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5021822"/>
            <a:ext cx="3620231" cy="36202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25816"/>
            <a:ext cx="3633847" cy="363384"/>
          </a:xfrm>
          <a:prstGeom prst="rect">
            <a:avLst/>
          </a:prstGeom>
        </p:spPr>
      </p:pic>
    </p:spTree>
    <p:extLst>
      <p:ext uri="{BB962C8B-B14F-4D97-AF65-F5344CB8AC3E}">
        <p14:creationId xmlns:p14="http://schemas.microsoft.com/office/powerpoint/2010/main" val="3879721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smtClean="0">
                <a:solidFill>
                  <a:prstClr val="black"/>
                </a:solidFill>
                <a:latin typeface="Arial" pitchFamily="34" charset="0"/>
              </a:rPr>
              <a:t>Hispanic/Latino Rates</a:t>
            </a:r>
            <a:endParaRPr lang="en-US" sz="1200" b="1" dirty="0">
              <a:solidFill>
                <a:prstClr val="black"/>
              </a:solidFill>
              <a:latin typeface="Arial" pitchFamily="34" charset="0"/>
            </a:endParaRP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solidFill>
                  <a:prstClr val="black"/>
                </a:solidFill>
                <a:latin typeface="Arial" pitchFamily="34" charset="0"/>
              </a:rPr>
              <a:t>White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Hispanic/Latino &amp; White Persons Living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with </a:t>
            </a:r>
            <a:r>
              <a:rPr lang="en-US" sz="2600" dirty="0">
                <a:solidFill>
                  <a:schemeClr val="bg1"/>
                </a:solidFill>
                <a:latin typeface="Arial" panose="020B0604020202020204" pitchFamily="34" charset="0"/>
                <a:cs typeface="Arial" panose="020B0604020202020204" pitchFamily="34" charset="0"/>
              </a:rPr>
              <a:t>an HIV Diagnosis,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a:solidFill>
                  <a:prstClr val="black"/>
                </a:solidFill>
                <a:latin typeface="Arial" pitchFamily="34" charset="0"/>
                <a:cs typeface="Arial" pitchFamily="34" charset="0"/>
              </a:rPr>
              <a:t>Note.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solidFill>
                  <a:prstClr val="black"/>
                </a:solidFill>
                <a:latin typeface="Arial" pitchFamily="34" charset="0"/>
                <a:cs typeface="Arial" pitchFamily="34" charset="0"/>
              </a:rPr>
              <a:t>* Data are not shown to protect privacy.  ** State health department requested not to release data.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5021822"/>
            <a:ext cx="3620231" cy="362023"/>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25816"/>
            <a:ext cx="3633847" cy="363384"/>
          </a:xfrm>
          <a:prstGeom prst="rect">
            <a:avLst/>
          </a:prstGeom>
        </p:spPr>
      </p:pic>
    </p:spTree>
    <p:extLst>
      <p:ext uri="{BB962C8B-B14F-4D97-AF65-F5344CB8AC3E}">
        <p14:creationId xmlns:p14="http://schemas.microsoft.com/office/powerpoint/2010/main" val="2590334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13-24 Living with an HIV Diagnosis, by County, 2012 </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36502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a:t>
            </a:r>
            <a:r>
              <a:rPr lang="en-US" sz="2600" dirty="0" smtClean="0">
                <a:solidFill>
                  <a:schemeClr val="bg1"/>
                </a:solidFill>
                <a:latin typeface="Arial" panose="020B0604020202020204" pitchFamily="34" charset="0"/>
                <a:cs typeface="Arial" panose="020B0604020202020204" pitchFamily="34" charset="0"/>
              </a:rPr>
              <a:t>25-34 </a:t>
            </a:r>
            <a:r>
              <a:rPr lang="en-US" sz="2600" dirty="0">
                <a:solidFill>
                  <a:schemeClr val="bg1"/>
                </a:solidFill>
                <a:latin typeface="Arial" panose="020B0604020202020204" pitchFamily="34" charset="0"/>
                <a:cs typeface="Arial" panose="020B0604020202020204" pitchFamily="34" charset="0"/>
              </a:rPr>
              <a:t>Living with an HIV Diagnosis, by County, 2012 </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66294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a:t>
            </a:r>
            <a:r>
              <a:rPr lang="en-US" sz="2600" dirty="0" smtClean="0">
                <a:solidFill>
                  <a:schemeClr val="bg1"/>
                </a:solidFill>
                <a:latin typeface="Arial" panose="020B0604020202020204" pitchFamily="34" charset="0"/>
                <a:cs typeface="Arial" panose="020B0604020202020204" pitchFamily="34" charset="0"/>
              </a:rPr>
              <a:t>35-44 </a:t>
            </a:r>
            <a:r>
              <a:rPr lang="en-US" sz="2600" dirty="0">
                <a:solidFill>
                  <a:schemeClr val="bg1"/>
                </a:solidFill>
                <a:latin typeface="Arial" panose="020B0604020202020204" pitchFamily="34" charset="0"/>
                <a:cs typeface="Arial" panose="020B0604020202020204" pitchFamily="34" charset="0"/>
              </a:rPr>
              <a:t>Living with an HIV Diagnosis, by County, 2012 </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081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a:t>
            </a:r>
            <a:r>
              <a:rPr lang="en-US" sz="2600" dirty="0" smtClean="0">
                <a:solidFill>
                  <a:schemeClr val="bg1"/>
                </a:solidFill>
                <a:latin typeface="Arial" panose="020B0604020202020204" pitchFamily="34" charset="0"/>
                <a:cs typeface="Arial" panose="020B0604020202020204" pitchFamily="34" charset="0"/>
              </a:rPr>
              <a:t>45-54 </a:t>
            </a:r>
            <a:r>
              <a:rPr lang="en-US" sz="2600" dirty="0">
                <a:solidFill>
                  <a:schemeClr val="bg1"/>
                </a:solidFill>
                <a:latin typeface="Arial" panose="020B0604020202020204" pitchFamily="34" charset="0"/>
                <a:cs typeface="Arial" panose="020B0604020202020204" pitchFamily="34" charset="0"/>
              </a:rPr>
              <a:t>Living with an HIV Diagnosis, by County, 2012 </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1343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Aged </a:t>
            </a:r>
            <a:r>
              <a:rPr lang="en-US" sz="2600" dirty="0" smtClean="0">
                <a:solidFill>
                  <a:schemeClr val="bg1"/>
                </a:solidFill>
                <a:latin typeface="Arial" panose="020B0604020202020204" pitchFamily="34" charset="0"/>
                <a:cs typeface="Arial" panose="020B0604020202020204" pitchFamily="34" charset="0"/>
              </a:rPr>
              <a:t>55 &amp; Older Living </a:t>
            </a:r>
            <a:r>
              <a:rPr lang="en-US" sz="2600" dirty="0">
                <a:solidFill>
                  <a:schemeClr val="bg1"/>
                </a:solidFill>
                <a:latin typeface="Arial" panose="020B0604020202020204" pitchFamily="34" charset="0"/>
                <a:cs typeface="Arial" panose="020B0604020202020204" pitchFamily="34" charset="0"/>
              </a:rPr>
              <a:t>with an HIV Diagnosis, by County, 2012 </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5172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Males Living with an HIV Diagnosis,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a:t>
            </a:r>
            <a:r>
              <a:rPr lang="en-US" sz="2600" dirty="0">
                <a:solidFill>
                  <a:schemeClr val="bg1"/>
                </a:solidFill>
                <a:latin typeface="Arial" panose="020B0604020202020204" pitchFamily="34" charset="0"/>
                <a:cs typeface="Arial" panose="020B0604020202020204" pitchFamily="34" charset="0"/>
              </a:rPr>
              <a:t>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0"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388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About AIDSVu</a:t>
            </a:r>
            <a:endParaRPr lang="en-US" sz="3200" b="0" dirty="0"/>
          </a:p>
        </p:txBody>
      </p:sp>
      <p:sp>
        <p:nvSpPr>
          <p:cNvPr id="5" name="Rectangle 1"/>
          <p:cNvSpPr txBox="1">
            <a:spLocks noChangeArrowheads="1"/>
          </p:cNvSpPr>
          <p:nvPr/>
        </p:nvSpPr>
        <p:spPr>
          <a:xfrm>
            <a:off x="361950" y="1457325"/>
            <a:ext cx="8420100"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Helvetica" panose="020B0604020202020204" pitchFamily="34" charset="0"/>
                <a:ea typeface="+mn-ea"/>
                <a:cs typeface="Helvetica"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Helvetica" panose="020B0604020202020204" pitchFamily="34" charset="0"/>
                <a:ea typeface="+mn-ea"/>
                <a:cs typeface="Helvetica"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panose="020B0604020202020204" pitchFamily="34" charset="0"/>
                <a:ea typeface="+mn-ea"/>
                <a:cs typeface="Helvetica"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panose="020B0604020202020204" pitchFamily="34" charset="0"/>
                <a:ea typeface="+mn-ea"/>
                <a:cs typeface="Helvetica"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ct val="0"/>
              </a:spcAft>
              <a:buNone/>
            </a:pPr>
            <a:r>
              <a:rPr lang="en-US" altLang="en-US" sz="2200" b="1" dirty="0" smtClean="0">
                <a:latin typeface="Arial" panose="020B0604020202020204" pitchFamily="34" charset="0"/>
                <a:cs typeface="Arial" panose="020B0604020202020204" pitchFamily="34" charset="0"/>
                <a:sym typeface="Segoe UI" panose="020B0502040204020203" pitchFamily="34" charset="0"/>
              </a:rPr>
              <a:t>AIDS</a:t>
            </a:r>
            <a:r>
              <a:rPr lang="en-US" altLang="en-US" sz="2200" b="1" dirty="0" smtClean="0">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smtClean="0">
                <a:latin typeface="Arial" panose="020B0604020202020204" pitchFamily="34" charset="0"/>
                <a:cs typeface="Arial" panose="020B0604020202020204" pitchFamily="34" charset="0"/>
                <a:sym typeface="Segoe UI" panose="020B0502040204020203" pitchFamily="34" charset="0"/>
              </a:rPr>
              <a:t> is a compilation of interactive, online maps that allows users to visually explore the HIV epidemic in the U.S. alongside critical resources such as HIV testing and treatment center locations.</a:t>
            </a:r>
          </a:p>
          <a:p>
            <a:pPr marL="0" indent="0">
              <a:spcAft>
                <a:spcPct val="0"/>
              </a:spcAft>
              <a:buNone/>
            </a:pPr>
            <a:endParaRPr lang="en-US" altLang="en-US" sz="2200" dirty="0" smtClean="0">
              <a:latin typeface="Arial" panose="020B0604020202020204" pitchFamily="34" charset="0"/>
              <a:cs typeface="Arial" panose="020B0604020202020204" pitchFamily="34" charset="0"/>
              <a:sym typeface="Segoe UI" panose="020B0502040204020203" pitchFamily="34" charset="0"/>
            </a:endParaRPr>
          </a:p>
          <a:p>
            <a:pPr marL="0" indent="0">
              <a:spcAft>
                <a:spcPct val="0"/>
              </a:spcAft>
              <a:buNone/>
            </a:pPr>
            <a:r>
              <a:rPr lang="en-US" altLang="en-US" sz="2200" b="1" dirty="0" err="1" smtClean="0">
                <a:latin typeface="Arial" panose="020B0604020202020204" pitchFamily="34" charset="0"/>
                <a:cs typeface="Arial" panose="020B0604020202020204" pitchFamily="34" charset="0"/>
                <a:sym typeface="Segoe UI" panose="020B0502040204020203" pitchFamily="34" charset="0"/>
              </a:rPr>
              <a:t>AIDS</a:t>
            </a:r>
            <a:r>
              <a:rPr lang="en-US" altLang="en-US" sz="2200" b="1" dirty="0" err="1" smtClean="0">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err="1" smtClean="0">
                <a:latin typeface="Arial" panose="020B0604020202020204" pitchFamily="34" charset="0"/>
                <a:cs typeface="Arial" panose="020B0604020202020204" pitchFamily="34" charset="0"/>
                <a:sym typeface="Segoe UI" panose="020B0502040204020203" pitchFamily="34" charset="0"/>
              </a:rPr>
              <a:t>’s</a:t>
            </a:r>
            <a:r>
              <a:rPr lang="en-US" altLang="en-US" sz="2200" dirty="0" smtClean="0">
                <a:latin typeface="Arial" panose="020B0604020202020204" pitchFamily="34" charset="0"/>
                <a:cs typeface="Arial" panose="020B0604020202020204" pitchFamily="34" charset="0"/>
                <a:sym typeface="Segoe UI" panose="020B0502040204020203" pitchFamily="34" charset="0"/>
              </a:rPr>
              <a:t> mission is to make HIV prevalence data widely accessible and locally relevant.</a:t>
            </a:r>
          </a:p>
          <a:p>
            <a:pPr marL="0" indent="0">
              <a:spcAft>
                <a:spcPct val="0"/>
              </a:spcAft>
              <a:buNone/>
            </a:pPr>
            <a:endParaRPr lang="en-US" altLang="en-US" sz="2200" dirty="0" smtClean="0">
              <a:latin typeface="Arial" panose="020B0604020202020204" pitchFamily="34" charset="0"/>
              <a:cs typeface="Arial" panose="020B0604020202020204" pitchFamily="34" charset="0"/>
              <a:sym typeface="Segoe UI" panose="020B0502040204020203" pitchFamily="34" charset="0"/>
            </a:endParaRPr>
          </a:p>
          <a:p>
            <a:pPr marL="0" indent="0">
              <a:spcAft>
                <a:spcPct val="0"/>
              </a:spcAft>
              <a:buNone/>
            </a:pPr>
            <a:r>
              <a:rPr lang="en-US" altLang="en-US" sz="2200" b="1" dirty="0" smtClean="0">
                <a:latin typeface="Arial" panose="020B0604020202020204" pitchFamily="34" charset="0"/>
                <a:cs typeface="Arial" panose="020B0604020202020204" pitchFamily="34" charset="0"/>
                <a:sym typeface="Segoe UI" panose="020B0502040204020203" pitchFamily="34" charset="0"/>
              </a:rPr>
              <a:t>AIDS</a:t>
            </a:r>
            <a:r>
              <a:rPr lang="en-US" altLang="en-US" sz="2200" b="1" dirty="0" smtClean="0">
                <a:solidFill>
                  <a:srgbClr val="C00000"/>
                </a:solidFill>
                <a:latin typeface="Arial" panose="020B0604020202020204" pitchFamily="34" charset="0"/>
                <a:cs typeface="Arial" panose="020B0604020202020204" pitchFamily="34" charset="0"/>
                <a:sym typeface="Segoe UI" panose="020B0502040204020203" pitchFamily="34" charset="0"/>
              </a:rPr>
              <a:t>Vu</a:t>
            </a:r>
            <a:r>
              <a:rPr lang="en-US" altLang="en-US" sz="2200" dirty="0" smtClean="0">
                <a:latin typeface="Arial" panose="020B0604020202020204" pitchFamily="34" charset="0"/>
                <a:cs typeface="Arial" panose="020B0604020202020204" pitchFamily="34" charset="0"/>
                <a:sym typeface="Segoe UI" panose="020B0502040204020203" pitchFamily="34" charset="0"/>
              </a:rPr>
              <a:t> provides users with an intuitive, visual way to connect with complex information about persons living with an HIV diagnosis at national, state and local levels.</a:t>
            </a:r>
          </a:p>
        </p:txBody>
      </p:sp>
    </p:spTree>
    <p:extLst>
      <p:ext uri="{BB962C8B-B14F-4D97-AF65-F5344CB8AC3E}">
        <p14:creationId xmlns:p14="http://schemas.microsoft.com/office/powerpoint/2010/main" val="783718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Females Living with an HIV Diagnosis,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a:t>
            </a:r>
            <a:r>
              <a:rPr lang="en-US" sz="2600" dirty="0">
                <a:solidFill>
                  <a:schemeClr val="bg1"/>
                </a:solidFill>
                <a:latin typeface="Arial" panose="020B0604020202020204" pitchFamily="34" charset="0"/>
                <a:cs typeface="Arial" panose="020B0604020202020204" pitchFamily="34" charset="0"/>
              </a:rPr>
              <a:t>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20372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a:t>
            </a:r>
            <a:r>
              <a:rPr lang="en-US" sz="2600" dirty="0">
                <a:solidFill>
                  <a:schemeClr val="bg1"/>
                </a:solidFill>
                <a:latin typeface="Arial" panose="020B0604020202020204" pitchFamily="34" charset="0"/>
                <a:cs typeface="Arial" panose="020B0604020202020204" pitchFamily="34" charset="0"/>
              </a:rPr>
              <a:t>County, Southeastern U.S.,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271145"/>
            <a:ext cx="5180521" cy="3885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9522"/>
            <a:ext cx="5180521" cy="5104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42962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latin typeface="Arial" pitchFamily="34" charset="0"/>
              </a:rPr>
              <a:t>Black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White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Black &amp; White Persons Living with </a:t>
            </a:r>
            <a:r>
              <a:rPr lang="en-US" sz="2600" dirty="0" smtClean="0">
                <a:solidFill>
                  <a:schemeClr val="bg1"/>
                </a:solidFill>
                <a:latin typeface="Arial" panose="020B0604020202020204" pitchFamily="34" charset="0"/>
                <a:cs typeface="Arial" panose="020B0604020202020204" pitchFamily="34" charset="0"/>
              </a:rPr>
              <a:t>an HIV </a:t>
            </a:r>
            <a:r>
              <a:rPr lang="en-US" sz="2600" dirty="0">
                <a:solidFill>
                  <a:schemeClr val="bg1"/>
                </a:solidFill>
                <a:latin typeface="Arial" panose="020B0604020202020204" pitchFamily="34" charset="0"/>
                <a:cs typeface="Arial" panose="020B0604020202020204" pitchFamily="34" charset="0"/>
              </a:rPr>
              <a:t>Diagnosis, by County, Southeastern U.S.,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5024484"/>
            <a:ext cx="3620231" cy="35669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28488"/>
            <a:ext cx="3633847" cy="358040"/>
          </a:xfrm>
          <a:prstGeom prst="rect">
            <a:avLst/>
          </a:prstGeom>
        </p:spPr>
      </p:pic>
    </p:spTree>
    <p:extLst>
      <p:ext uri="{BB962C8B-B14F-4D97-AF65-F5344CB8AC3E}">
        <p14:creationId xmlns:p14="http://schemas.microsoft.com/office/powerpoint/2010/main" val="21403539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latin typeface="Arial" pitchFamily="34" charset="0"/>
              </a:rPr>
              <a:t>Hispanic/Latino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White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Hispanic/Latino &amp; White Persons Living </a:t>
            </a:r>
            <a:r>
              <a:rPr lang="en-US" sz="2600" dirty="0" smtClean="0">
                <a:solidFill>
                  <a:schemeClr val="bg1"/>
                </a:solidFill>
                <a:latin typeface="Arial" panose="020B0604020202020204" pitchFamily="34" charset="0"/>
                <a:cs typeface="Arial" panose="020B0604020202020204" pitchFamily="34" charset="0"/>
              </a:rPr>
              <a:t>with</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an </a:t>
            </a:r>
            <a:r>
              <a:rPr lang="en-US" sz="2600" dirty="0">
                <a:solidFill>
                  <a:schemeClr val="bg1"/>
                </a:solidFill>
                <a:latin typeface="Arial" panose="020B0604020202020204" pitchFamily="34" charset="0"/>
                <a:cs typeface="Arial" panose="020B0604020202020204" pitchFamily="34" charset="0"/>
              </a:rPr>
              <a:t>HIV Diagnosis, by County, Southeastern U.S.,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5024484"/>
            <a:ext cx="3620231" cy="356699"/>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28488"/>
            <a:ext cx="3633847" cy="358040"/>
          </a:xfrm>
          <a:prstGeom prst="rect">
            <a:avLst/>
          </a:prstGeom>
        </p:spPr>
      </p:pic>
    </p:spTree>
    <p:extLst>
      <p:ext uri="{BB962C8B-B14F-4D97-AF65-F5344CB8AC3E}">
        <p14:creationId xmlns:p14="http://schemas.microsoft.com/office/powerpoint/2010/main" val="24972922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Persons Living with an HIV Diagnosis</a:t>
            </a:r>
            <a:endParaRPr lang="en-US" sz="1200" b="1" dirty="0">
              <a:latin typeface="Arial" pitchFamily="34" charset="0"/>
            </a:endParaRP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smtClean="0">
                <a:latin typeface="Arial" pitchFamily="34" charset="0"/>
              </a:rPr>
              <a:t>Poverty Rates</a:t>
            </a:r>
            <a:endParaRPr lang="en-US" sz="1200" b="1" dirty="0">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&amp;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Poverty </a:t>
            </a:r>
            <a:r>
              <a:rPr lang="en-US" sz="2600" dirty="0">
                <a:solidFill>
                  <a:schemeClr val="bg1"/>
                </a:solidFill>
                <a:latin typeface="Arial" panose="020B0604020202020204" pitchFamily="34" charset="0"/>
                <a:cs typeface="Arial" panose="020B0604020202020204" pitchFamily="34" charset="0"/>
              </a:rPr>
              <a:t>Rates,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01769"/>
            <a:ext cx="3633847" cy="411479"/>
          </a:xfrm>
          <a:prstGeom prst="rect">
            <a:avLst/>
          </a:prstGeom>
        </p:spPr>
      </p:pic>
      <p:pic>
        <p:nvPicPr>
          <p:cNvPr id="16"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998" y="5001628"/>
            <a:ext cx="4021483" cy="40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70172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smtClean="0">
                <a:latin typeface="Arial" pitchFamily="34" charset="0"/>
              </a:rPr>
              <a:t>Percent with High School Education</a:t>
            </a:r>
            <a:endParaRPr lang="en-US" sz="1200" b="1" dirty="0">
              <a:latin typeface="Arial"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&amp;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Percent </a:t>
            </a:r>
            <a:r>
              <a:rPr lang="en-US" sz="2600" dirty="0">
                <a:solidFill>
                  <a:schemeClr val="bg1"/>
                </a:solidFill>
                <a:latin typeface="Arial" panose="020B0604020202020204" pitchFamily="34" charset="0"/>
                <a:cs typeface="Arial" panose="020B0604020202020204" pitchFamily="34" charset="0"/>
              </a:rPr>
              <a:t>with High School Education,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Persons Living with an HIV Diagnosis</a:t>
            </a:r>
            <a:endParaRPr lang="en-US" sz="1200" b="1" dirty="0">
              <a:latin typeface="Arial" pitchFamily="34" charset="0"/>
            </a:endParaRP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998" y="5001628"/>
            <a:ext cx="4021483" cy="40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13071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Median </a:t>
            </a:r>
            <a:r>
              <a:rPr lang="en-US" sz="1200" b="1" dirty="0" smtClean="0">
                <a:latin typeface="Arial" pitchFamily="34" charset="0"/>
              </a:rPr>
              <a:t>Household </a:t>
            </a:r>
            <a:r>
              <a:rPr lang="en-US" sz="1200" b="1" dirty="0">
                <a:latin typeface="Arial" pitchFamily="34" charset="0"/>
              </a:rPr>
              <a:t>Income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&amp;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Median </a:t>
            </a:r>
            <a:r>
              <a:rPr lang="en-US" sz="2600" dirty="0">
                <a:solidFill>
                  <a:schemeClr val="bg1"/>
                </a:solidFill>
                <a:latin typeface="Arial" panose="020B0604020202020204" pitchFamily="34" charset="0"/>
                <a:cs typeface="Arial" panose="020B0604020202020204" pitchFamily="34" charset="0"/>
              </a:rPr>
              <a:t>Household Income,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a:t>
            </a:r>
            <a:r>
              <a:rPr lang="en-US" sz="700" dirty="0" smtClean="0">
                <a:latin typeface="Arial" pitchFamily="34" charset="0"/>
                <a:cs typeface="Arial" pitchFamily="34" charset="0"/>
              </a:rPr>
              <a:t>.</a:t>
            </a:r>
            <a:endParaRPr lang="en-US" sz="700" dirty="0">
              <a:latin typeface="Arial" pitchFamily="34" charset="0"/>
              <a:cs typeface="Arial" pitchFamily="34" charset="0"/>
            </a:endParaRP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Persons Living with an HIV Diagnosis</a:t>
            </a:r>
            <a:endParaRPr lang="en-US" sz="1200" b="1" dirty="0">
              <a:latin typeface="Arial" pitchFamily="34" charset="0"/>
            </a:endParaRP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998" y="5001628"/>
            <a:ext cx="4021483" cy="40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7390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Population without Health Insurance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&amp; Percent of Population without Health Insurance,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Persons Living with an HIV Diagnosis</a:t>
            </a:r>
            <a:endParaRPr lang="en-US" sz="1200" b="1" dirty="0">
              <a:latin typeface="Arial" pitchFamily="34" charset="0"/>
            </a:endParaRP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998" y="5001628"/>
            <a:ext cx="4021483" cy="40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5764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Income Inequality</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2062114"/>
            <a:ext cx="3809524" cy="208571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2"/>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&amp; </a:t>
            </a:r>
            <a:r>
              <a:rPr lang="en-US" sz="2600" dirty="0" smtClean="0">
                <a:solidFill>
                  <a:schemeClr val="bg1"/>
                </a:solidFill>
                <a:latin typeface="Arial" panose="020B0604020202020204" pitchFamily="34" charset="0"/>
                <a:cs typeface="Arial" panose="020B0604020202020204" pitchFamily="34" charset="0"/>
              </a:rPr>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Income </a:t>
            </a:r>
            <a:r>
              <a:rPr lang="en-US" sz="2600" dirty="0">
                <a:solidFill>
                  <a:schemeClr val="bg1"/>
                </a:solidFill>
                <a:latin typeface="Arial" panose="020B0604020202020204" pitchFamily="34" charset="0"/>
                <a:cs typeface="Arial" panose="020B0604020202020204" pitchFamily="34" charset="0"/>
              </a:rPr>
              <a:t>Inequality (Gini Coefficient), by County,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smtClean="0">
                <a:latin typeface="Arial" pitchFamily="34" charset="0"/>
                <a:cs typeface="Arial" pitchFamily="34" charset="0"/>
              </a:rPr>
              <a:t>* </a:t>
            </a:r>
            <a:r>
              <a:rPr lang="en-US" sz="700" dirty="0">
                <a:latin typeface="Arial" pitchFamily="34" charset="0"/>
                <a:cs typeface="Arial" pitchFamily="34" charset="0"/>
              </a:rPr>
              <a:t>Data are not shown to protect privacy.  ** State health department requested not to release data</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
        <p:nvSpPr>
          <p:cNvPr id="16" name="TextBox 15"/>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Persons Living with an HIV Diagnosis</a:t>
            </a:r>
            <a:endParaRPr lang="en-US" sz="1200" b="1" dirty="0">
              <a:latin typeface="Arial" pitchFamily="34" charset="0"/>
            </a:endParaRPr>
          </a:p>
        </p:txBody>
      </p:sp>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0998" y="5001628"/>
            <a:ext cx="4021483" cy="402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778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Living with an HIV Diagnosis for whom Infection is Attributed to Male-to-Male Sexual Contact</a:t>
            </a:r>
            <a:r>
              <a:rPr lang="en-US" sz="2600" dirty="0" smtClean="0">
                <a:solidFill>
                  <a:schemeClr val="bg1"/>
                </a:solidFill>
                <a:latin typeface="Arial" panose="020B0604020202020204" pitchFamily="34" charset="0"/>
                <a:cs typeface="Arial" panose="020B0604020202020204" pitchFamily="34" charset="0"/>
              </a:rPr>
              <a:t>,</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County, </a:t>
            </a:r>
            <a:r>
              <a:rPr lang="en-US" sz="2600" dirty="0">
                <a:solidFill>
                  <a:schemeClr val="bg1"/>
                </a:solidFill>
                <a:latin typeface="Arial" panose="020B0604020202020204" pitchFamily="34" charset="0"/>
                <a:cs typeface="Arial" panose="020B0604020202020204" pitchFamily="34" charset="0"/>
              </a:rPr>
              <a:t>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1794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Interactive Maps</a:t>
            </a:r>
            <a:endParaRPr lang="en-US" sz="3200" b="0" dirty="0"/>
          </a:p>
        </p:txBody>
      </p:sp>
      <p:sp>
        <p:nvSpPr>
          <p:cNvPr id="3" name="Content Placeholder 2"/>
          <p:cNvSpPr>
            <a:spLocks noGrp="1"/>
          </p:cNvSpPr>
          <p:nvPr>
            <p:ph idx="1"/>
          </p:nvPr>
        </p:nvSpPr>
        <p:spPr>
          <a:xfrm>
            <a:off x="234777" y="1107637"/>
            <a:ext cx="8662087" cy="5683624"/>
          </a:xfrm>
        </p:spPr>
        <p:txBody>
          <a:bodyPr>
            <a:normAutofit/>
          </a:bodyPr>
          <a:lstStyle/>
          <a:p>
            <a:pPr marL="0" indent="0">
              <a:buNone/>
            </a:pPr>
            <a:r>
              <a:rPr lang="en-US" altLang="en-US" dirty="0">
                <a:solidFill>
                  <a:srgbClr val="C00000"/>
                </a:solidFill>
                <a:sym typeface="Segoe UI" panose="020B0502040204020203" pitchFamily="34" charset="0"/>
              </a:rPr>
              <a:t>National, State, and Local Maps</a:t>
            </a:r>
          </a:p>
          <a:p>
            <a:pPr lvl="1"/>
            <a:r>
              <a:rPr lang="en-US" altLang="en-US" sz="1800" dirty="0">
                <a:sym typeface="Segoe UI" panose="020B0502040204020203" pitchFamily="34" charset="0"/>
              </a:rPr>
              <a:t>Persons living with an HIV </a:t>
            </a:r>
            <a:br>
              <a:rPr lang="en-US" altLang="en-US" sz="1800" dirty="0">
                <a:sym typeface="Segoe UI" panose="020B0502040204020203" pitchFamily="34" charset="0"/>
              </a:rPr>
            </a:br>
            <a:r>
              <a:rPr lang="en-US" altLang="en-US" sz="1800" dirty="0">
                <a:sym typeface="Segoe UI" panose="020B0502040204020203" pitchFamily="34" charset="0"/>
              </a:rPr>
              <a:t>diagnosis by state, county, </a:t>
            </a:r>
            <a:br>
              <a:rPr lang="en-US" altLang="en-US" sz="1800" dirty="0">
                <a:sym typeface="Segoe UI" panose="020B0502040204020203" pitchFamily="34" charset="0"/>
              </a:rPr>
            </a:br>
            <a:r>
              <a:rPr lang="en-US" altLang="en-US" sz="1800" dirty="0">
                <a:sym typeface="Segoe UI" panose="020B0502040204020203" pitchFamily="34" charset="0"/>
              </a:rPr>
              <a:t>ZIP C</a:t>
            </a:r>
            <a:r>
              <a:rPr lang="en-US" altLang="en-US" sz="1800" dirty="0" smtClean="0">
                <a:sym typeface="Segoe UI" panose="020B0502040204020203" pitchFamily="34" charset="0"/>
              </a:rPr>
              <a:t>ode, census tract, </a:t>
            </a:r>
            <a:br>
              <a:rPr lang="en-US" altLang="en-US" sz="1800" dirty="0" smtClean="0">
                <a:sym typeface="Segoe UI" panose="020B0502040204020203" pitchFamily="34" charset="0"/>
              </a:rPr>
            </a:br>
            <a:r>
              <a:rPr lang="en-US" altLang="en-US" sz="1800" dirty="0" smtClean="0">
                <a:sym typeface="Segoe UI" panose="020B0502040204020203" pitchFamily="34" charset="0"/>
              </a:rPr>
              <a:t>and neighborhood</a:t>
            </a:r>
          </a:p>
          <a:p>
            <a:pPr lvl="1"/>
            <a:r>
              <a:rPr lang="en-US" altLang="en-US" sz="1800" dirty="0" smtClean="0">
                <a:sym typeface="Segoe UI" panose="020B0502040204020203" pitchFamily="34" charset="0"/>
              </a:rPr>
              <a:t>Persons newly diagnosed with HIV</a:t>
            </a:r>
            <a:br>
              <a:rPr lang="en-US" altLang="en-US" sz="1800" dirty="0" smtClean="0">
                <a:sym typeface="Segoe UI" panose="020B0502040204020203" pitchFamily="34" charset="0"/>
              </a:rPr>
            </a:br>
            <a:r>
              <a:rPr lang="en-US" altLang="en-US" sz="1800" dirty="0" smtClean="0">
                <a:sym typeface="Segoe UI" panose="020B0502040204020203" pitchFamily="34" charset="0"/>
              </a:rPr>
              <a:t>by state and county, year-by-year</a:t>
            </a:r>
            <a:endParaRPr lang="en-US" altLang="en-US" sz="1800" dirty="0">
              <a:sym typeface="Segoe UI" panose="020B0502040204020203" pitchFamily="34" charset="0"/>
            </a:endParaRPr>
          </a:p>
          <a:p>
            <a:pPr lvl="1"/>
            <a:r>
              <a:rPr lang="en-US" altLang="en-US" sz="1800" dirty="0">
                <a:sym typeface="Segoe UI" panose="020B0502040204020203" pitchFamily="34" charset="0"/>
              </a:rPr>
              <a:t>Social determinants of health </a:t>
            </a:r>
            <a:br>
              <a:rPr lang="en-US" altLang="en-US" sz="1800" dirty="0">
                <a:sym typeface="Segoe UI" panose="020B0502040204020203" pitchFamily="34" charset="0"/>
              </a:rPr>
            </a:br>
            <a:r>
              <a:rPr lang="en-US" altLang="en-US" sz="1800" dirty="0">
                <a:sym typeface="Segoe UI" panose="020B0502040204020203" pitchFamily="34" charset="0"/>
              </a:rPr>
              <a:t>(e.g., poverty, </a:t>
            </a:r>
            <a:r>
              <a:rPr lang="en-US" altLang="en-US" sz="1800" dirty="0" smtClean="0">
                <a:sym typeface="Segoe UI" panose="020B0502040204020203" pitchFamily="34" charset="0"/>
              </a:rPr>
              <a:t>insurance, education)</a:t>
            </a:r>
          </a:p>
          <a:p>
            <a:pPr lvl="1"/>
            <a:r>
              <a:rPr lang="en-US" altLang="en-US" sz="1800" dirty="0" smtClean="0">
                <a:sym typeface="Segoe UI" panose="020B0502040204020203" pitchFamily="34" charset="0"/>
              </a:rPr>
              <a:t>HIV </a:t>
            </a:r>
            <a:r>
              <a:rPr lang="en-US" altLang="en-US" sz="1800" dirty="0">
                <a:sym typeface="Segoe UI" panose="020B0502040204020203" pitchFamily="34" charset="0"/>
              </a:rPr>
              <a:t>transmission modes </a:t>
            </a:r>
            <a:endParaRPr lang="en-US" altLang="en-US" sz="1800" dirty="0" smtClean="0">
              <a:sym typeface="Segoe UI" panose="020B0502040204020203" pitchFamily="34" charset="0"/>
            </a:endParaRPr>
          </a:p>
          <a:p>
            <a:pPr marL="0" indent="0">
              <a:buNone/>
            </a:pPr>
            <a:r>
              <a:rPr lang="en-US" altLang="en-US" dirty="0" smtClean="0">
                <a:solidFill>
                  <a:srgbClr val="C00000"/>
                </a:solidFill>
                <a:sym typeface="Segoe UI" panose="020B0502040204020203" pitchFamily="34" charset="0"/>
              </a:rPr>
              <a:t>Service Locators</a:t>
            </a:r>
            <a:endParaRPr lang="en-US" altLang="en-US" dirty="0">
              <a:solidFill>
                <a:srgbClr val="C00000"/>
              </a:solidFill>
              <a:sym typeface="Segoe UI" panose="020B0502040204020203" pitchFamily="34" charset="0"/>
            </a:endParaRPr>
          </a:p>
          <a:p>
            <a:pPr lvl="1"/>
            <a:r>
              <a:rPr lang="en-US" altLang="en-US" sz="1800" dirty="0" smtClean="0">
                <a:sym typeface="Segoe UI" panose="020B0502040204020203" pitchFamily="34" charset="0"/>
              </a:rPr>
              <a:t>HIV </a:t>
            </a:r>
            <a:r>
              <a:rPr lang="en-US" altLang="en-US" sz="1800" dirty="0">
                <a:sym typeface="Segoe UI" panose="020B0502040204020203" pitchFamily="34" charset="0"/>
              </a:rPr>
              <a:t>testing and treatment center</a:t>
            </a:r>
            <a:br>
              <a:rPr lang="en-US" altLang="en-US" sz="1800" dirty="0">
                <a:sym typeface="Segoe UI" panose="020B0502040204020203" pitchFamily="34" charset="0"/>
              </a:rPr>
            </a:br>
            <a:r>
              <a:rPr lang="en-US" altLang="en-US" sz="1800" dirty="0">
                <a:sym typeface="Segoe UI" panose="020B0502040204020203" pitchFamily="34" charset="0"/>
              </a:rPr>
              <a:t>locations</a:t>
            </a:r>
          </a:p>
          <a:p>
            <a:pPr lvl="1"/>
            <a:r>
              <a:rPr lang="en-US" altLang="en-US" sz="1800" dirty="0">
                <a:sym typeface="Segoe UI" panose="020B0502040204020203" pitchFamily="34" charset="0"/>
              </a:rPr>
              <a:t>NIH-funded HIV Prevention, </a:t>
            </a:r>
            <a:br>
              <a:rPr lang="en-US" altLang="en-US" sz="1800" dirty="0">
                <a:sym typeface="Segoe UI" panose="020B0502040204020203" pitchFamily="34" charset="0"/>
              </a:rPr>
            </a:br>
            <a:r>
              <a:rPr lang="en-US" altLang="en-US" sz="1800" dirty="0">
                <a:sym typeface="Segoe UI" panose="020B0502040204020203" pitchFamily="34" charset="0"/>
              </a:rPr>
              <a:t>Vaccine &amp; Treatment Trials </a:t>
            </a:r>
            <a:r>
              <a:rPr lang="en-US" altLang="en-US" sz="1800" dirty="0" smtClean="0">
                <a:sym typeface="Segoe UI" panose="020B0502040204020203" pitchFamily="34" charset="0"/>
              </a:rPr>
              <a:t>Sites</a:t>
            </a:r>
          </a:p>
          <a:p>
            <a:pPr lvl="1"/>
            <a:r>
              <a:rPr lang="en-US" altLang="en-US" sz="1800" dirty="0" smtClean="0">
                <a:sym typeface="Segoe UI" panose="020B0502040204020203" pitchFamily="34" charset="0"/>
              </a:rPr>
              <a:t>Housing Opportunities for People</a:t>
            </a:r>
            <a:br>
              <a:rPr lang="en-US" altLang="en-US" sz="1800" dirty="0" smtClean="0">
                <a:sym typeface="Segoe UI" panose="020B0502040204020203" pitchFamily="34" charset="0"/>
              </a:rPr>
            </a:br>
            <a:r>
              <a:rPr lang="en-US" altLang="en-US" sz="1800" dirty="0" smtClean="0">
                <a:sym typeface="Segoe UI" panose="020B0502040204020203" pitchFamily="34" charset="0"/>
              </a:rPr>
              <a:t>with AIDS </a:t>
            </a:r>
            <a:endParaRPr lang="en-US" altLang="en-US" sz="1800" dirty="0">
              <a:sym typeface="Segoe UI" panose="020B0502040204020203" pitchFamily="34" charset="0"/>
            </a:endParaRPr>
          </a:p>
          <a:p>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22" t="15494" r="-265" b="35864"/>
          <a:stretch/>
        </p:blipFill>
        <p:spPr>
          <a:xfrm>
            <a:off x="4820355" y="4086578"/>
            <a:ext cx="4222045" cy="2223912"/>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794" t="15740" b="35124"/>
          <a:stretch/>
        </p:blipFill>
        <p:spPr>
          <a:xfrm>
            <a:off x="4809067" y="1702961"/>
            <a:ext cx="4233333" cy="2246488"/>
          </a:xfrm>
          <a:prstGeom prst="rect">
            <a:avLst/>
          </a:prstGeom>
        </p:spPr>
      </p:pic>
    </p:spTree>
    <p:extLst>
      <p:ext uri="{BB962C8B-B14F-4D97-AF65-F5344CB8AC3E}">
        <p14:creationId xmlns:p14="http://schemas.microsoft.com/office/powerpoint/2010/main" val="160794053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smtClean="0">
                <a:solidFill>
                  <a:schemeClr val="bg1"/>
                </a:solidFill>
                <a:latin typeface="Arial" panose="020B0604020202020204" pitchFamily="34" charset="0"/>
                <a:cs typeface="Arial" panose="020B0604020202020204" pitchFamily="34" charset="0"/>
              </a:rPr>
              <a:t>Percent of Males Living with an HIV Diagnosis for whom Infection is Attributed to Male-to-Male Sexual Contact &amp; </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Injection Drug Use, by County, 2012</a:t>
            </a:r>
            <a:endParaRPr lang="en-US" sz="2600" dirty="0">
              <a:solidFill>
                <a:schemeClr val="bg1"/>
              </a:solidFill>
              <a:latin typeface="Arial" panose="020B0604020202020204" pitchFamily="34" charset="0"/>
              <a:cs typeface="Arial" panose="020B0604020202020204" pitchFamily="34" charset="0"/>
            </a:endParaRPr>
          </a:p>
        </p:txBody>
      </p:sp>
      <p:sp>
        <p:nvSpPr>
          <p:cNvPr id="12" name="Rectangle 11"/>
          <p:cNvSpPr/>
          <p:nvPr/>
        </p:nvSpPr>
        <p:spPr>
          <a:xfrm>
            <a:off x="361950" y="6116487"/>
            <a:ext cx="8229600" cy="461665"/>
          </a:xfrm>
          <a:prstGeom prst="rect">
            <a:avLst/>
          </a:prstGeom>
        </p:spPr>
        <p:txBody>
          <a:bodyPr wrap="square" lIns="45720" rIns="45720">
            <a:spAutoFit/>
          </a:bodyPr>
          <a:lstStyle/>
          <a:p>
            <a:pPr>
              <a:spcAft>
                <a:spcPts val="300"/>
              </a:spcAft>
            </a:pPr>
            <a:r>
              <a:rPr lang="en-US" sz="800" dirty="0" smtClean="0"/>
              <a:t>Note</a:t>
            </a:r>
            <a:r>
              <a:rPr lang="en-US" sz="800" dirty="0"/>
              <a:t>. Data include persons with a diagnosis of HIV infection, regardless of the stage of disease at diagnosis, and have been statistically adjusted to account for reporting delays and missing risk-factor information, but not for incomplete reporting.  </a:t>
            </a:r>
            <a:br>
              <a:rPr lang="en-US" sz="800" dirty="0"/>
            </a:br>
            <a:r>
              <a:rPr lang="en-US" sz="800" dirty="0"/>
              <a:t>Data Source: Centers for Disease Control and Prevention, National Center for HIV/AIDS, Viral Hepatitis, STD, and TB Prevention, Division of HIV/AIDS Prevention</a:t>
            </a:r>
            <a:r>
              <a:rPr lang="en-US" sz="800" dirty="0" smtClean="0"/>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379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Living with an HIV Diagnosis for whom Infection is Attributed to Injection Drug Use, by </a:t>
            </a:r>
            <a:r>
              <a:rPr lang="en-US" sz="2600" dirty="0" smtClean="0">
                <a:solidFill>
                  <a:schemeClr val="bg1"/>
                </a:solidFill>
                <a:latin typeface="Arial" panose="020B0604020202020204" pitchFamily="34" charset="0"/>
                <a:cs typeface="Arial" panose="020B0604020202020204" pitchFamily="34" charset="0"/>
              </a:rPr>
              <a:t>County, </a:t>
            </a:r>
            <a:r>
              <a:rPr lang="en-US" sz="2600" dirty="0">
                <a:solidFill>
                  <a:schemeClr val="bg1"/>
                </a:solidFill>
                <a:latin typeface="Arial" panose="020B0604020202020204" pitchFamily="34" charset="0"/>
                <a:cs typeface="Arial" panose="020B0604020202020204" pitchFamily="34" charset="0"/>
              </a:rPr>
              <a:t>2012</a:t>
            </a:r>
          </a:p>
        </p:txBody>
      </p:sp>
      <p:sp>
        <p:nvSpPr>
          <p:cNvPr id="12" name="Rectangle 11"/>
          <p:cNvSpPr/>
          <p:nvPr/>
        </p:nvSpPr>
        <p:spPr>
          <a:xfrm>
            <a:off x="361950" y="6116487"/>
            <a:ext cx="8229600" cy="461665"/>
          </a:xfrm>
          <a:prstGeom prst="rect">
            <a:avLst/>
          </a:prstGeom>
        </p:spPr>
        <p:txBody>
          <a:bodyPr wrap="square" lIns="45720" rIns="45720">
            <a:spAutoFit/>
          </a:bodyPr>
          <a:lstStyle/>
          <a:p>
            <a:pPr>
              <a:spcAft>
                <a:spcPts val="300"/>
              </a:spcAft>
            </a:pPr>
            <a:r>
              <a:rPr lang="en-US" sz="800" dirty="0" smtClean="0"/>
              <a:t>Note</a:t>
            </a:r>
            <a:r>
              <a:rPr lang="en-US" sz="800" dirty="0"/>
              <a:t>. Data include persons with a diagnosis of HIV infection, regardless of the stage of disease at diagnosis, and have been statistically adjusted to account for reporting delays and missing risk-factor information, but not for incomplete reporting.  </a:t>
            </a:r>
            <a:br>
              <a:rPr lang="en-US" sz="800" dirty="0"/>
            </a:br>
            <a:r>
              <a:rPr lang="en-US" sz="800" dirty="0"/>
              <a:t>Data Source: Centers for Disease Control and Prevention, National Center for HIV/AIDS, Viral Hepatitis, STD, and TB Prevention, Division of HIV/AIDS Prevention</a:t>
            </a:r>
            <a:r>
              <a:rPr lang="en-US" sz="800" dirty="0" smtClean="0"/>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57487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Males Living with an HIV Diagnosis for whom Infection is Attributed to Heterosexual Contact, by State, 2012</a:t>
            </a:r>
          </a:p>
        </p:txBody>
      </p:sp>
      <p:sp>
        <p:nvSpPr>
          <p:cNvPr id="12" name="Rectangle 11"/>
          <p:cNvSpPr/>
          <p:nvPr/>
        </p:nvSpPr>
        <p:spPr>
          <a:xfrm>
            <a:off x="361950" y="6116487"/>
            <a:ext cx="8229600" cy="461665"/>
          </a:xfrm>
          <a:prstGeom prst="rect">
            <a:avLst/>
          </a:prstGeom>
        </p:spPr>
        <p:txBody>
          <a:bodyPr wrap="square" lIns="45720" rIns="45720">
            <a:spAutoFit/>
          </a:bodyPr>
          <a:lstStyle/>
          <a:p>
            <a:pPr>
              <a:spcAft>
                <a:spcPts val="300"/>
              </a:spcAft>
            </a:pPr>
            <a:r>
              <a:rPr lang="en-US" sz="800" dirty="0" smtClean="0"/>
              <a:t>Note</a:t>
            </a:r>
            <a:r>
              <a:rPr lang="en-US" sz="800" dirty="0"/>
              <a:t>. Data include persons with a diagnosis of HIV infection, regardless of the stage of disease at diagnosis, and have been statistically adjusted to account for reporting delays and missing risk-factor information, but not for incomplete reporting.  </a:t>
            </a:r>
            <a:br>
              <a:rPr lang="en-US" sz="800" dirty="0"/>
            </a:br>
            <a:r>
              <a:rPr lang="en-US" sz="800" dirty="0"/>
              <a:t>Data Source: Centers for Disease Control and Prevention, National Center for HIV/AIDS, Viral Hepatitis, STD, and TB Prevention, Division of HIV/AIDS Prevention</a:t>
            </a:r>
            <a:r>
              <a:rPr lang="en-US" sz="800" dirty="0" smtClean="0"/>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11285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Females Living with an HIV Diagnosis for whom Infection is Attributed to Injection Drug Use, by </a:t>
            </a:r>
            <a:r>
              <a:rPr lang="en-US" sz="2600" dirty="0" smtClean="0">
                <a:solidFill>
                  <a:schemeClr val="bg1"/>
                </a:solidFill>
                <a:latin typeface="Arial" panose="020B0604020202020204" pitchFamily="34" charset="0"/>
                <a:cs typeface="Arial" panose="020B0604020202020204" pitchFamily="34" charset="0"/>
              </a:rPr>
              <a:t>County, </a:t>
            </a:r>
            <a:r>
              <a:rPr lang="en-US" sz="2600" dirty="0">
                <a:solidFill>
                  <a:schemeClr val="bg1"/>
                </a:solidFill>
                <a:latin typeface="Arial" panose="020B0604020202020204" pitchFamily="34" charset="0"/>
                <a:cs typeface="Arial" panose="020B0604020202020204" pitchFamily="34" charset="0"/>
              </a:rPr>
              <a:t>2012</a:t>
            </a:r>
          </a:p>
        </p:txBody>
      </p:sp>
      <p:sp>
        <p:nvSpPr>
          <p:cNvPr id="12" name="Rectangle 11"/>
          <p:cNvSpPr/>
          <p:nvPr/>
        </p:nvSpPr>
        <p:spPr>
          <a:xfrm>
            <a:off x="361950" y="6116487"/>
            <a:ext cx="8229600" cy="461665"/>
          </a:xfrm>
          <a:prstGeom prst="rect">
            <a:avLst/>
          </a:prstGeom>
        </p:spPr>
        <p:txBody>
          <a:bodyPr wrap="square" lIns="45720" rIns="45720">
            <a:spAutoFit/>
          </a:bodyPr>
          <a:lstStyle/>
          <a:p>
            <a:pPr>
              <a:spcAft>
                <a:spcPts val="300"/>
              </a:spcAft>
            </a:pPr>
            <a:r>
              <a:rPr lang="en-US" sz="800" dirty="0" smtClean="0"/>
              <a:t>Note</a:t>
            </a:r>
            <a:r>
              <a:rPr lang="en-US" sz="800" dirty="0"/>
              <a:t>. Data include persons with a diagnosis of HIV infection, regardless of the stage of disease at diagnosis, and have been statistically adjusted to account for reporting delays and missing risk-factor information, but not for incomplete reporting.  </a:t>
            </a:r>
            <a:br>
              <a:rPr lang="en-US" sz="800" dirty="0"/>
            </a:br>
            <a:r>
              <a:rPr lang="en-US" sz="800" dirty="0"/>
              <a:t>Data Source: Centers for Disease Control and Prevention, National Center for HIV/AIDS, Viral Hepatitis, STD, and TB Prevention, Division of HIV/AIDS Prevention</a:t>
            </a:r>
            <a:r>
              <a:rPr lang="en-US" sz="800" dirty="0" smtClean="0"/>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5520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fontScale="90000"/>
          </a:bodyPr>
          <a:lstStyle/>
          <a:p>
            <a:pPr algn="ctr"/>
            <a:r>
              <a:rPr lang="en-US" sz="2600" dirty="0">
                <a:solidFill>
                  <a:schemeClr val="bg1"/>
                </a:solidFill>
                <a:latin typeface="Arial" panose="020B0604020202020204" pitchFamily="34" charset="0"/>
                <a:cs typeface="Arial" panose="020B0604020202020204" pitchFamily="34" charset="0"/>
              </a:rPr>
              <a:t>Percent of Females Living with an HIV Diagnosis for whom Infection is Attributed to Heterosexual Contact, by </a:t>
            </a:r>
            <a:r>
              <a:rPr lang="en-US" sz="2600" dirty="0" smtClean="0">
                <a:solidFill>
                  <a:schemeClr val="bg1"/>
                </a:solidFill>
                <a:latin typeface="Arial" panose="020B0604020202020204" pitchFamily="34" charset="0"/>
                <a:cs typeface="Arial" panose="020B0604020202020204" pitchFamily="34" charset="0"/>
              </a:rPr>
              <a:t>County, </a:t>
            </a:r>
            <a:r>
              <a:rPr lang="en-US" sz="2600" dirty="0">
                <a:solidFill>
                  <a:schemeClr val="bg1"/>
                </a:solidFill>
                <a:latin typeface="Arial" panose="020B0604020202020204" pitchFamily="34" charset="0"/>
                <a:cs typeface="Arial" panose="020B0604020202020204" pitchFamily="34" charset="0"/>
              </a:rPr>
              <a:t>2012</a:t>
            </a:r>
          </a:p>
        </p:txBody>
      </p:sp>
      <p:sp>
        <p:nvSpPr>
          <p:cNvPr id="12" name="Rectangle 11"/>
          <p:cNvSpPr/>
          <p:nvPr/>
        </p:nvSpPr>
        <p:spPr>
          <a:xfrm>
            <a:off x="361950" y="6116487"/>
            <a:ext cx="8229600" cy="461665"/>
          </a:xfrm>
          <a:prstGeom prst="rect">
            <a:avLst/>
          </a:prstGeom>
        </p:spPr>
        <p:txBody>
          <a:bodyPr wrap="square" lIns="45720" rIns="45720">
            <a:spAutoFit/>
          </a:bodyPr>
          <a:lstStyle/>
          <a:p>
            <a:pPr>
              <a:spcAft>
                <a:spcPts val="300"/>
              </a:spcAft>
            </a:pPr>
            <a:r>
              <a:rPr lang="en-US" sz="800" dirty="0" smtClean="0"/>
              <a:t>Note</a:t>
            </a:r>
            <a:r>
              <a:rPr lang="en-US" sz="800" dirty="0"/>
              <a:t>. Data include persons with a diagnosis of HIV infection, regardless of the stage of disease at diagnosis, and have been statistically adjusted to account for reporting delays and missing risk-factor information, but not for incomplete reporting.  </a:t>
            </a:r>
            <a:br>
              <a:rPr lang="en-US" sz="800" dirty="0"/>
            </a:br>
            <a:r>
              <a:rPr lang="en-US" sz="800" dirty="0"/>
              <a:t>Data Source: Centers for Disease Control and Prevention, National Center for HIV/AIDS, Viral Hepatitis, STD, and TB Prevention, Division of HIV/AIDS Prevention</a:t>
            </a:r>
            <a:r>
              <a:rPr lang="en-US" sz="800" dirty="0" smtClean="0"/>
              <a:t>.</a:t>
            </a:r>
            <a:endParaRPr lang="en-US" sz="700" dirty="0">
              <a:latin typeface="Arial" pitchFamily="34" charset="0"/>
              <a:cs typeface="Arial" pitchFamily="34" charset="0"/>
            </a:endParaRP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 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52197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or AIDS Diagnosis, by ZIP Code, Philadelphia, 2012</a:t>
            </a:r>
          </a:p>
        </p:txBody>
      </p:sp>
      <p:sp>
        <p:nvSpPr>
          <p:cNvPr id="12" name="Rectangle 11"/>
          <p:cNvSpPr/>
          <p:nvPr/>
        </p:nvSpPr>
        <p:spPr>
          <a:xfrm>
            <a:off x="361950" y="6116487"/>
            <a:ext cx="8229600" cy="377026"/>
          </a:xfrm>
          <a:prstGeom prst="rect">
            <a:avLst/>
          </a:prstGeom>
        </p:spPr>
        <p:txBody>
          <a:bodyPr wrap="square" lIns="45720" rIns="45720">
            <a:spAutoFit/>
          </a:bodyPr>
          <a:lstStyle/>
          <a:p>
            <a:pPr>
              <a:spcAft>
                <a:spcPts val="300"/>
              </a:spcAft>
            </a:pPr>
            <a:r>
              <a:rPr lang="en-US" sz="800" dirty="0" smtClean="0"/>
              <a:t>Note</a:t>
            </a:r>
            <a:r>
              <a:rPr lang="en-US" sz="800" dirty="0"/>
              <a:t>. Data represent persons living with an HIV or AIDS diagnosis in the City of Philadelphia at the end of 2012 and who were reported as of 12/31/2013.</a:t>
            </a:r>
          </a:p>
          <a:p>
            <a:pPr>
              <a:spcAft>
                <a:spcPts val="300"/>
              </a:spcAft>
            </a:pPr>
            <a:r>
              <a:rPr lang="en-US" sz="800" dirty="0"/>
              <a:t>Data Source: Philadelphia Department of Public Health, AIDS Activities Coordinating Office</a:t>
            </a:r>
            <a:r>
              <a:rPr lang="en-US" sz="800" dirty="0" smtClean="0"/>
              <a:t>.</a:t>
            </a:r>
            <a:endParaRPr lang="en-US" sz="800" dirty="0"/>
          </a:p>
        </p:txBody>
      </p:sp>
      <p:sp>
        <p:nvSpPr>
          <p:cNvPr id="7" name="Rectangle 6"/>
          <p:cNvSpPr/>
          <p:nvPr/>
        </p:nvSpPr>
        <p:spPr>
          <a:xfrm>
            <a:off x="361950" y="5867400"/>
            <a:ext cx="8229600" cy="215444"/>
          </a:xfrm>
          <a:prstGeom prst="rect">
            <a:avLst/>
          </a:prstGeom>
        </p:spPr>
        <p:txBody>
          <a:bodyPr wrap="square" lIns="45720" rIns="45720">
            <a:spAutoFit/>
          </a:bodyPr>
          <a:lstStyle/>
          <a:p>
            <a:r>
              <a:rPr lang="en-US" sz="800" dirty="0"/>
              <a:t>* Data are not shown to protect privacy because of a small number of cases and/or a small population size. </a:t>
            </a:r>
            <a:endParaRPr lang="en-US" sz="700" dirty="0">
              <a:latin typeface="Arial" pitchFamily="34" charset="0"/>
              <a:cs typeface="Arial" pitchFamily="34" charset="0"/>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271145"/>
            <a:ext cx="5180521" cy="38853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46" y="5321431"/>
            <a:ext cx="5180506" cy="58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87671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latin typeface="Arial" pitchFamily="34" charset="0"/>
              </a:rPr>
              <a:t>Zip Code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Census Tract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or AIDS Diagnosis, by ZIP Code &amp; Census Tract, Philadelphia,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346249"/>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represent persons living with an HIV or AIDS diagnosis in the City of Philadelphia at the end of 2012 and who were reported as of 12/31/2013. </a:t>
            </a:r>
          </a:p>
          <a:p>
            <a:pPr>
              <a:spcAft>
                <a:spcPts val="300"/>
              </a:spcAft>
            </a:pPr>
            <a:r>
              <a:rPr lang="en-US" sz="700" dirty="0">
                <a:latin typeface="Arial" pitchFamily="34" charset="0"/>
                <a:cs typeface="Arial" pitchFamily="34" charset="0"/>
              </a:rPr>
              <a:t>Data Source: Philadelphia Department of Public Health, AIDS Activities Coordinating Office</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4997865"/>
            <a:ext cx="3620231" cy="40993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Tree>
    <p:extLst>
      <p:ext uri="{BB962C8B-B14F-4D97-AF65-F5344CB8AC3E}">
        <p14:creationId xmlns:p14="http://schemas.microsoft.com/office/powerpoint/2010/main" val="7556701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latin typeface="Arial" pitchFamily="34" charset="0"/>
              </a:rPr>
              <a:t>Black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White Rates</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Black and White Persons Living with an HIV or AIDS Diagnosis, by Census Tract, Philadelphia,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346249"/>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represent persons living with an HIV or AIDS diagnosis in the City of Philadelphia at the end of 2012 and who were reported as of 12/31/2013. </a:t>
            </a:r>
          </a:p>
          <a:p>
            <a:pPr>
              <a:spcAft>
                <a:spcPts val="300"/>
              </a:spcAft>
            </a:pPr>
            <a:r>
              <a:rPr lang="en-US" sz="700" dirty="0">
                <a:latin typeface="Arial" pitchFamily="34" charset="0"/>
                <a:cs typeface="Arial" pitchFamily="34" charset="0"/>
              </a:rPr>
              <a:t>Data Source: Philadelphia Department of Public Health, AIDS Activities Coordinating Office</a:t>
            </a:r>
            <a:r>
              <a:rPr lang="en-US" sz="700" dirty="0" smtClean="0">
                <a:latin typeface="Arial" pitchFamily="34" charset="0"/>
                <a:cs typeface="Arial" pitchFamily="34" charset="0"/>
              </a:rPr>
              <a:t>.</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4997865"/>
            <a:ext cx="3620231" cy="40993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11005"/>
            <a:ext cx="3633847" cy="411479"/>
          </a:xfrm>
          <a:prstGeom prst="rect">
            <a:avLst/>
          </a:prstGeom>
        </p:spPr>
      </p:pic>
    </p:spTree>
    <p:extLst>
      <p:ext uri="{BB962C8B-B14F-4D97-AF65-F5344CB8AC3E}">
        <p14:creationId xmlns:p14="http://schemas.microsoft.com/office/powerpoint/2010/main" val="407504657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or AIDS Diagnosis, by Census Tract, Washington, D.C., 2012</a:t>
            </a:r>
          </a:p>
        </p:txBody>
      </p:sp>
      <p:sp>
        <p:nvSpPr>
          <p:cNvPr id="12" name="Rectangle 11"/>
          <p:cNvSpPr/>
          <p:nvPr/>
        </p:nvSpPr>
        <p:spPr>
          <a:xfrm>
            <a:off x="361950" y="6116487"/>
            <a:ext cx="8229600" cy="200055"/>
          </a:xfrm>
          <a:prstGeom prst="rect">
            <a:avLst/>
          </a:prstGeom>
        </p:spPr>
        <p:txBody>
          <a:bodyPr wrap="square" lIns="45720" rIns="45720">
            <a:spAutoFit/>
          </a:bodyPr>
          <a:lstStyle/>
          <a:p>
            <a:pPr>
              <a:spcAft>
                <a:spcPts val="300"/>
              </a:spcAft>
            </a:pPr>
            <a:r>
              <a:rPr lang="en-US" sz="700" dirty="0">
                <a:latin typeface="Arial" pitchFamily="34" charset="0"/>
                <a:cs typeface="Arial" pitchFamily="34" charset="0"/>
              </a:rPr>
              <a:t>Notes. Data represent persons living with an HIV or AIDS diagnosis in the District of Columbia at the end of 2012 and who were reported as of 12/31/2014. Data Source: District of Columbia Department of Health, HIV/AIDS, Hepatitis, STD and TB Administration.</a:t>
            </a: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1028" name="Picture 4" descr="C:\dev\av\slides\state\GA\GA_bnh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740" y="1270740"/>
            <a:ext cx="518052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21431"/>
            <a:ext cx="5180521" cy="58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2425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ZIP Code Rates</a:t>
            </a:r>
            <a:endParaRPr lang="en-US" sz="1200" b="1" dirty="0">
              <a:latin typeface="Arial" pitchFamily="34" charset="0"/>
            </a:endParaRP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smtClean="0">
                <a:latin typeface="Arial" pitchFamily="34" charset="0"/>
              </a:rPr>
              <a:t>Census Tract Rates</a:t>
            </a:r>
            <a:endParaRPr lang="en-US" sz="1200" b="1" dirty="0">
              <a:latin typeface="Arial" pitchFamily="34" charset="0"/>
            </a:endParaRPr>
          </a:p>
        </p:txBody>
      </p:sp>
      <p:pic>
        <p:nvPicPr>
          <p:cNvPr id="2050" name="Picture 2" descr="C:\dev\av\slides\state\GA\GA_f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ev\av\slides\state\GA\GA_uninsqu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smtClean="0">
                <a:solidFill>
                  <a:schemeClr val="bg1"/>
                </a:solidFill>
                <a:latin typeface="Arial" panose="020B0604020202020204" pitchFamily="34" charset="0"/>
                <a:cs typeface="Arial" panose="020B0604020202020204" pitchFamily="34" charset="0"/>
              </a:rPr>
              <a:t>Rates of Persons Living with an HIV or AIDS Diagnosis, by ZIP Code &amp; Census Tract, Washington, D.C., 2012</a:t>
            </a:r>
            <a:endParaRPr lang="en-US" sz="2600" dirty="0">
              <a:solidFill>
                <a:schemeClr val="bg1"/>
              </a:solidFill>
              <a:latin typeface="Arial" panose="020B0604020202020204" pitchFamily="34" charset="0"/>
              <a:cs typeface="Arial" panose="020B0604020202020204" pitchFamily="34" charset="0"/>
            </a:endParaRP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200055"/>
          </a:xfrm>
          <a:prstGeom prst="rect">
            <a:avLst/>
          </a:prstGeom>
        </p:spPr>
        <p:txBody>
          <a:bodyPr wrap="square" lIns="45720" rIns="45720">
            <a:spAutoFit/>
          </a:bodyPr>
          <a:lstStyle/>
          <a:p>
            <a:pPr>
              <a:spcAft>
                <a:spcPts val="300"/>
              </a:spcAft>
            </a:pPr>
            <a:r>
              <a:rPr lang="en-US" sz="700" dirty="0">
                <a:latin typeface="Arial" pitchFamily="34" charset="0"/>
                <a:cs typeface="Arial" pitchFamily="34" charset="0"/>
              </a:rPr>
              <a:t>Notes. Data represent persons living with an HIV or AIDS diagnosis in the District of Columbia at the end of 2012 and who were reported as of 12/31/2014. Data Source: District of Columbia Department of Health, HIV/AIDS, Hepatitis, STD and TB Administration.</a:t>
            </a: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4997865"/>
            <a:ext cx="3620231" cy="40993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01768"/>
            <a:ext cx="3633847" cy="411480"/>
          </a:xfrm>
          <a:prstGeom prst="rect">
            <a:avLst/>
          </a:prstGeom>
        </p:spPr>
      </p:pic>
    </p:spTree>
    <p:extLst>
      <p:ext uri="{BB962C8B-B14F-4D97-AF65-F5344CB8AC3E}">
        <p14:creationId xmlns:p14="http://schemas.microsoft.com/office/powerpoint/2010/main" val="41798672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Local Statistics</a:t>
            </a:r>
            <a:endParaRPr lang="en-US" sz="3200" b="0" dirty="0"/>
          </a:p>
        </p:txBody>
      </p:sp>
      <p:sp>
        <p:nvSpPr>
          <p:cNvPr id="3" name="Content Placeholder 2"/>
          <p:cNvSpPr>
            <a:spLocks noGrp="1"/>
          </p:cNvSpPr>
          <p:nvPr>
            <p:ph idx="1"/>
          </p:nvPr>
        </p:nvSpPr>
        <p:spPr>
          <a:xfrm>
            <a:off x="0" y="1275976"/>
            <a:ext cx="7886700" cy="5002587"/>
          </a:xfrm>
        </p:spPr>
        <p:txBody>
          <a:bodyPr/>
          <a:lstStyle/>
          <a:p>
            <a:pPr lvl="1">
              <a:spcBef>
                <a:spcPct val="20000"/>
              </a:spcBef>
              <a:spcAft>
                <a:spcPts val="200"/>
              </a:spcAft>
            </a:pPr>
            <a:r>
              <a:rPr lang="en-US" altLang="en-US" sz="2000" dirty="0" smtClean="0">
                <a:solidFill>
                  <a:srgbClr val="000000"/>
                </a:solidFill>
                <a:sym typeface="Segoe UI" panose="020B0502040204020203" pitchFamily="34" charset="0"/>
              </a:rPr>
              <a:t>City and state demographics</a:t>
            </a:r>
            <a:endParaRPr lang="en-US" altLang="en-US" sz="2000" dirty="0">
              <a:solidFill>
                <a:srgbClr val="000000"/>
              </a:solidFill>
              <a:sym typeface="Segoe UI" panose="020B0502040204020203" pitchFamily="34" charset="0"/>
            </a:endParaRPr>
          </a:p>
          <a:p>
            <a:pPr lvl="1">
              <a:spcBef>
                <a:spcPct val="20000"/>
              </a:spcBef>
              <a:spcAft>
                <a:spcPts val="200"/>
              </a:spcAft>
            </a:pPr>
            <a:r>
              <a:rPr lang="en-US" altLang="en-US" sz="2000" dirty="0">
                <a:solidFill>
                  <a:srgbClr val="000000"/>
                </a:solidFill>
                <a:sym typeface="Segoe UI" panose="020B0502040204020203" pitchFamily="34" charset="0"/>
              </a:rPr>
              <a:t>HIV prevalence rate ratios by </a:t>
            </a:r>
            <a:endParaRPr lang="en-US" altLang="en-US" sz="2000" dirty="0" smtClean="0">
              <a:solidFill>
                <a:srgbClr val="000000"/>
              </a:solidFill>
              <a:sym typeface="Segoe UI" panose="020B0502040204020203" pitchFamily="34" charset="0"/>
            </a:endParaRPr>
          </a:p>
          <a:p>
            <a:pPr marL="457200" lvl="1" indent="0">
              <a:spcBef>
                <a:spcPct val="20000"/>
              </a:spcBef>
              <a:spcAft>
                <a:spcPts val="200"/>
              </a:spcAft>
              <a:buNone/>
            </a:pPr>
            <a:r>
              <a:rPr lang="en-US" altLang="en-US" sz="2000" dirty="0">
                <a:solidFill>
                  <a:srgbClr val="000000"/>
                </a:solidFill>
                <a:sym typeface="Segoe UI" panose="020B0502040204020203" pitchFamily="34" charset="0"/>
              </a:rPr>
              <a:t> </a:t>
            </a:r>
            <a:r>
              <a:rPr lang="en-US" altLang="en-US" sz="2000" dirty="0" smtClean="0">
                <a:solidFill>
                  <a:srgbClr val="000000"/>
                </a:solidFill>
                <a:sym typeface="Segoe UI" panose="020B0502040204020203" pitchFamily="34" charset="0"/>
              </a:rPr>
              <a:t>  race/ethnicity </a:t>
            </a:r>
            <a:endParaRPr lang="en-US" altLang="en-US" sz="2000" dirty="0">
              <a:solidFill>
                <a:srgbClr val="000000"/>
              </a:solidFill>
              <a:sym typeface="Segoe UI" panose="020B0502040204020203" pitchFamily="34" charset="0"/>
            </a:endParaRPr>
          </a:p>
          <a:p>
            <a:pPr lvl="1">
              <a:spcBef>
                <a:spcPct val="20000"/>
              </a:spcBef>
              <a:spcAft>
                <a:spcPts val="200"/>
              </a:spcAft>
            </a:pPr>
            <a:r>
              <a:rPr lang="en-US" altLang="en-US" sz="2000" dirty="0">
                <a:solidFill>
                  <a:srgbClr val="000000"/>
                </a:solidFill>
                <a:sym typeface="Segoe UI" panose="020B0502040204020203" pitchFamily="34" charset="0"/>
              </a:rPr>
              <a:t>HIV transmission modes, late diagnoses </a:t>
            </a:r>
          </a:p>
          <a:p>
            <a:pPr marL="457200" lvl="1" indent="0">
              <a:spcBef>
                <a:spcPct val="20000"/>
              </a:spcBef>
              <a:spcAft>
                <a:spcPts val="200"/>
              </a:spcAft>
              <a:buNone/>
            </a:pPr>
            <a:r>
              <a:rPr lang="en-US" altLang="en-US" sz="2000" dirty="0">
                <a:solidFill>
                  <a:srgbClr val="000000"/>
                </a:solidFill>
                <a:sym typeface="Segoe UI" panose="020B0502040204020203" pitchFamily="34" charset="0"/>
              </a:rPr>
              <a:t> </a:t>
            </a:r>
            <a:r>
              <a:rPr lang="en-US" altLang="en-US" sz="2000" dirty="0" smtClean="0">
                <a:solidFill>
                  <a:srgbClr val="000000"/>
                </a:solidFill>
                <a:sym typeface="Segoe UI" panose="020B0502040204020203" pitchFamily="34" charset="0"/>
              </a:rPr>
              <a:t>  and mortality </a:t>
            </a:r>
            <a:r>
              <a:rPr lang="en-US" altLang="en-US" sz="2000" dirty="0">
                <a:solidFill>
                  <a:srgbClr val="000000"/>
                </a:solidFill>
                <a:sym typeface="Segoe UI" panose="020B0502040204020203" pitchFamily="34" charset="0"/>
              </a:rPr>
              <a:t>data</a:t>
            </a:r>
          </a:p>
          <a:p>
            <a:pPr lvl="1">
              <a:spcBef>
                <a:spcPct val="20000"/>
              </a:spcBef>
              <a:spcAft>
                <a:spcPts val="200"/>
              </a:spcAft>
            </a:pPr>
            <a:r>
              <a:rPr lang="en-US" altLang="en-US" sz="2000" dirty="0">
                <a:solidFill>
                  <a:srgbClr val="000000"/>
                </a:solidFill>
                <a:sym typeface="Segoe UI" panose="020B0502040204020203" pitchFamily="34" charset="0"/>
              </a:rPr>
              <a:t>HIV/AIDS federal grant funding and </a:t>
            </a:r>
            <a:endParaRPr lang="en-US" altLang="en-US" sz="2000" dirty="0" smtClean="0">
              <a:solidFill>
                <a:srgbClr val="000000"/>
              </a:solidFill>
              <a:sym typeface="Segoe UI" panose="020B0502040204020203" pitchFamily="34" charset="0"/>
            </a:endParaRPr>
          </a:p>
          <a:p>
            <a:pPr marL="457200" lvl="1" indent="0">
              <a:spcBef>
                <a:spcPct val="20000"/>
              </a:spcBef>
              <a:spcAft>
                <a:spcPts val="200"/>
              </a:spcAft>
              <a:buNone/>
            </a:pPr>
            <a:r>
              <a:rPr lang="en-US" altLang="en-US" sz="2000" dirty="0">
                <a:solidFill>
                  <a:srgbClr val="000000"/>
                </a:solidFill>
                <a:sym typeface="Segoe UI" panose="020B0502040204020203" pitchFamily="34" charset="0"/>
              </a:rPr>
              <a:t> </a:t>
            </a:r>
            <a:r>
              <a:rPr lang="en-US" altLang="en-US" sz="2000" dirty="0" smtClean="0">
                <a:solidFill>
                  <a:srgbClr val="000000"/>
                </a:solidFill>
                <a:sym typeface="Segoe UI" panose="020B0502040204020203" pitchFamily="34" charset="0"/>
              </a:rPr>
              <a:t>  programs</a:t>
            </a:r>
            <a:endParaRPr lang="en-US" altLang="en-US" sz="2000" dirty="0">
              <a:solidFill>
                <a:srgbClr val="000000"/>
              </a:solidFill>
              <a:sym typeface="Segoe UI" panose="020B0502040204020203" pitchFamily="34" charset="0"/>
            </a:endParaRPr>
          </a:p>
          <a:p>
            <a:pPr lvl="1">
              <a:spcBef>
                <a:spcPct val="20000"/>
              </a:spcBef>
              <a:spcAft>
                <a:spcPts val="200"/>
              </a:spcAft>
            </a:pPr>
            <a:r>
              <a:rPr lang="en-US" altLang="en-US" sz="2000" dirty="0">
                <a:solidFill>
                  <a:srgbClr val="000000"/>
                </a:solidFill>
                <a:sym typeface="Segoe UI" panose="020B0502040204020203" pitchFamily="34" charset="0"/>
              </a:rPr>
              <a:t>STD quick facts</a:t>
            </a:r>
          </a:p>
          <a:p>
            <a:pPr lvl="1">
              <a:spcBef>
                <a:spcPct val="20000"/>
              </a:spcBef>
              <a:spcAft>
                <a:spcPts val="200"/>
              </a:spcAft>
            </a:pPr>
            <a:r>
              <a:rPr lang="en-US" altLang="en-US" sz="2000" dirty="0">
                <a:solidFill>
                  <a:srgbClr val="000000"/>
                </a:solidFill>
                <a:sym typeface="Segoe UI" panose="020B0502040204020203" pitchFamily="34" charset="0"/>
              </a:rPr>
              <a:t>Website links for </a:t>
            </a:r>
            <a:r>
              <a:rPr lang="en-US" altLang="en-US" sz="2000" dirty="0" smtClean="0">
                <a:solidFill>
                  <a:srgbClr val="000000"/>
                </a:solidFill>
                <a:sym typeface="Segoe UI" panose="020B0502040204020203" pitchFamily="34" charset="0"/>
              </a:rPr>
              <a:t>city- and state-level </a:t>
            </a:r>
          </a:p>
          <a:p>
            <a:pPr marL="457200" lvl="1" indent="0">
              <a:spcBef>
                <a:spcPct val="20000"/>
              </a:spcBef>
              <a:spcAft>
                <a:spcPts val="200"/>
              </a:spcAft>
              <a:buNone/>
            </a:pPr>
            <a:r>
              <a:rPr lang="en-US" altLang="en-US" sz="2000" dirty="0" smtClean="0">
                <a:solidFill>
                  <a:srgbClr val="000000"/>
                </a:solidFill>
                <a:sym typeface="Segoe UI" panose="020B0502040204020203" pitchFamily="34" charset="0"/>
              </a:rPr>
              <a:t>   HIV/AIDS resources</a:t>
            </a:r>
            <a:endParaRPr lang="en-US" altLang="en-US" sz="2000" dirty="0">
              <a:solidFill>
                <a:srgbClr val="000000"/>
              </a:solidFill>
              <a:sym typeface="Segoe UI" panose="020B0502040204020203" pitchFamily="34" charset="0"/>
            </a:endParaRPr>
          </a:p>
          <a:p>
            <a:endParaRPr lang="en-US" dirty="0"/>
          </a:p>
        </p:txBody>
      </p:sp>
      <p:pic>
        <p:nvPicPr>
          <p:cNvPr id="5" name="Picture 4"/>
          <p:cNvPicPr>
            <a:picLocks noChangeAspect="1"/>
          </p:cNvPicPr>
          <p:nvPr/>
        </p:nvPicPr>
        <p:blipFill rotWithShape="1">
          <a:blip r:embed="rId3"/>
          <a:srcRect l="54859" t="26104" r="22669" b="33548"/>
          <a:stretch/>
        </p:blipFill>
        <p:spPr>
          <a:xfrm>
            <a:off x="5400675" y="1275976"/>
            <a:ext cx="3613212" cy="4065974"/>
          </a:xfrm>
          <a:prstGeom prst="rect">
            <a:avLst/>
          </a:prstGeom>
        </p:spPr>
      </p:pic>
    </p:spTree>
    <p:extLst>
      <p:ext uri="{BB962C8B-B14F-4D97-AF65-F5344CB8AC3E}">
        <p14:creationId xmlns:p14="http://schemas.microsoft.com/office/powerpoint/2010/main" val="223198117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Black Rates</a:t>
            </a:r>
            <a:endParaRPr lang="en-US" sz="1200" b="1" dirty="0">
              <a:latin typeface="Arial" pitchFamily="34" charset="0"/>
            </a:endParaRP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smtClean="0">
                <a:latin typeface="Arial" pitchFamily="34" charset="0"/>
              </a:rPr>
              <a:t>White Rates</a:t>
            </a:r>
            <a:endParaRPr lang="en-US" sz="1200" b="1" dirty="0">
              <a:latin typeface="Arial" pitchFamily="34" charset="0"/>
            </a:endParaRPr>
          </a:p>
        </p:txBody>
      </p:sp>
      <p:pic>
        <p:nvPicPr>
          <p:cNvPr id="2050" name="Picture 2" descr="C:\dev\av\slides\state\GA\GA_f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ev\av\slides\state\GA\GA_uninsqu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fontScale="90000"/>
          </a:bodyPr>
          <a:lstStyle/>
          <a:p>
            <a:pPr algn="ctr"/>
            <a:r>
              <a:rPr lang="en-US" sz="2600" dirty="0" smtClean="0">
                <a:solidFill>
                  <a:schemeClr val="bg1"/>
                </a:solidFill>
                <a:latin typeface="Arial" panose="020B0604020202020204" pitchFamily="34" charset="0"/>
                <a:cs typeface="Arial" panose="020B0604020202020204" pitchFamily="34" charset="0"/>
              </a:rPr>
              <a:t>Rates of Black &amp; White Persons Living with an HIV or AIDS Diagnosis, by Census Tract, Washington, D.C., 2012</a:t>
            </a:r>
            <a:endParaRPr lang="en-US" sz="2600" dirty="0">
              <a:solidFill>
                <a:schemeClr val="bg1"/>
              </a:solidFill>
              <a:latin typeface="Arial" panose="020B0604020202020204" pitchFamily="34" charset="0"/>
              <a:cs typeface="Arial" panose="020B0604020202020204" pitchFamily="34" charset="0"/>
            </a:endParaRP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200055"/>
          </a:xfrm>
          <a:prstGeom prst="rect">
            <a:avLst/>
          </a:prstGeom>
        </p:spPr>
        <p:txBody>
          <a:bodyPr wrap="square" lIns="45720" rIns="45720">
            <a:spAutoFit/>
          </a:bodyPr>
          <a:lstStyle/>
          <a:p>
            <a:pPr>
              <a:spcAft>
                <a:spcPts val="300"/>
              </a:spcAft>
            </a:pPr>
            <a:r>
              <a:rPr lang="en-US" sz="700" dirty="0">
                <a:latin typeface="Arial" pitchFamily="34" charset="0"/>
                <a:cs typeface="Arial" pitchFamily="34" charset="0"/>
              </a:rPr>
              <a:t>Notes. Data represent persons living with an HIV or AIDS diagnosis in the District of Columbia at the end of 2012 and who were reported as of 12/31/2014. Data Source: District of Columbia Department of Health, HIV/AIDS, Hepatitis, STD and TB Administration.</a:t>
            </a: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4997865"/>
            <a:ext cx="3620231" cy="40993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01768"/>
            <a:ext cx="3633847" cy="411480"/>
          </a:xfrm>
          <a:prstGeom prst="rect">
            <a:avLst/>
          </a:prstGeom>
        </p:spPr>
      </p:pic>
    </p:spTree>
    <p:extLst>
      <p:ext uri="{BB962C8B-B14F-4D97-AF65-F5344CB8AC3E}">
        <p14:creationId xmlns:p14="http://schemas.microsoft.com/office/powerpoint/2010/main" val="22078461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or AIDS Diagnosis, by ZIP Code, Chicago, 2012</a:t>
            </a:r>
          </a:p>
        </p:txBody>
      </p:sp>
      <p:sp>
        <p:nvSpPr>
          <p:cNvPr id="12" name="Rectangle 11"/>
          <p:cNvSpPr/>
          <p:nvPr/>
        </p:nvSpPr>
        <p:spPr>
          <a:xfrm>
            <a:off x="361950" y="6116487"/>
            <a:ext cx="8229600" cy="200055"/>
          </a:xfrm>
          <a:prstGeom prst="rect">
            <a:avLst/>
          </a:prstGeom>
        </p:spPr>
        <p:txBody>
          <a:bodyPr wrap="square" lIns="45720" rIns="45720">
            <a:spAutoFit/>
          </a:bodyPr>
          <a:lstStyle/>
          <a:p>
            <a:pPr>
              <a:spcAft>
                <a:spcPts val="300"/>
              </a:spcAft>
            </a:pPr>
            <a:r>
              <a:rPr lang="en-US" sz="700" dirty="0">
                <a:latin typeface="Arial" pitchFamily="34" charset="0"/>
                <a:cs typeface="Arial" pitchFamily="34" charset="0"/>
              </a:rPr>
              <a:t>Notes. Data represent persons living with an HIV or AIDS diagnosis in the City of Chicago at the end of 2012 and who were reported as of 09/30/2014.
 Data Source: Chicago Department of Public Health, STI/HIV Division, Surveillance, Epidemiology and Research Section.</a:t>
            </a: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1028" name="Picture 4" descr="C:\dev\av\slides\state\GA\GA_bnh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740" y="1270740"/>
            <a:ext cx="5180521" cy="3886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21431"/>
            <a:ext cx="5180521" cy="58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5940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a:latin typeface="Arial" pitchFamily="34" charset="0"/>
              </a:rPr>
              <a:t>Zip Code Rates</a:t>
            </a: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a:latin typeface="Arial" pitchFamily="34" charset="0"/>
              </a:rPr>
              <a:t>Census Tract Rates</a:t>
            </a:r>
          </a:p>
        </p:txBody>
      </p:sp>
      <p:sp>
        <p:nvSpPr>
          <p:cNvPr id="14"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or AIDS Diagnosis, by ZIP Code &amp; Census Tract, Chicago, 2012</a:t>
            </a: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346249"/>
          </a:xfrm>
          <a:prstGeom prst="rect">
            <a:avLst/>
          </a:prstGeom>
        </p:spPr>
        <p:txBody>
          <a:bodyPr wrap="square" lIns="45720" rIns="45720">
            <a:spAutoFit/>
          </a:bodyPr>
          <a:lstStyle/>
          <a:p>
            <a:pPr>
              <a:spcAft>
                <a:spcPts val="300"/>
              </a:spcAft>
            </a:pPr>
            <a:r>
              <a:rPr lang="en-US" sz="700" dirty="0" smtClean="0">
                <a:latin typeface="Arial" pitchFamily="34" charset="0"/>
                <a:cs typeface="Arial" pitchFamily="34" charset="0"/>
              </a:rPr>
              <a:t>Note</a:t>
            </a:r>
            <a:r>
              <a:rPr lang="en-US" sz="700" dirty="0">
                <a:latin typeface="Arial" pitchFamily="34" charset="0"/>
                <a:cs typeface="Arial" pitchFamily="34" charset="0"/>
              </a:rPr>
              <a:t>. Data represent persons living with an HIV or AIDS diagnosis in the City of Chicago at the end of 2012 and who were reported as of 09/30/2014.</a:t>
            </a:r>
          </a:p>
          <a:p>
            <a:pPr>
              <a:spcAft>
                <a:spcPts val="300"/>
              </a:spcAft>
            </a:pPr>
            <a:r>
              <a:rPr lang="en-US" sz="700" dirty="0">
                <a:latin typeface="Arial" pitchFamily="34" charset="0"/>
                <a:cs typeface="Arial" pitchFamily="34" charset="0"/>
              </a:rPr>
              <a:t>Data Source: Chicago Department of Public Health, STI/HIV Division, Surveillance, Epidemiology and Research </a:t>
            </a:r>
            <a:r>
              <a:rPr lang="en-US" sz="700" dirty="0" smtClean="0">
                <a:latin typeface="Arial" pitchFamily="34" charset="0"/>
                <a:cs typeface="Arial" pitchFamily="34" charset="0"/>
              </a:rPr>
              <a:t>Section</a:t>
            </a:r>
            <a:endParaRPr lang="en-US" sz="700" dirty="0">
              <a:latin typeface="Arial" pitchFamily="34" charset="0"/>
              <a:cs typeface="Arial" pitchFamily="34" charset="0"/>
            </a:endParaRP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16" name="Picture 2" descr="C:\dev\av\slides\state\GA\GA_f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8" y="18288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 descr="C:\dev\av\slides\state\GA\GA_uninsqu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8834" y="18288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5634" y="5001768"/>
            <a:ext cx="3633847" cy="411480"/>
          </a:xfrm>
          <a:prstGeom prst="rect">
            <a:avLst/>
          </a:prstGeom>
        </p:spPr>
      </p:pic>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617" y="4997865"/>
            <a:ext cx="3620231" cy="409938"/>
          </a:xfrm>
          <a:prstGeom prst="rect">
            <a:avLst/>
          </a:prstGeom>
        </p:spPr>
      </p:pic>
    </p:spTree>
    <p:extLst>
      <p:ext uri="{BB962C8B-B14F-4D97-AF65-F5344CB8AC3E}">
        <p14:creationId xmlns:p14="http://schemas.microsoft.com/office/powerpoint/2010/main" val="5383709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66800" y="1399032"/>
            <a:ext cx="3048000" cy="276999"/>
          </a:xfrm>
          <a:prstGeom prst="rect">
            <a:avLst/>
          </a:prstGeom>
          <a:noFill/>
        </p:spPr>
        <p:txBody>
          <a:bodyPr wrap="square" rtlCol="0">
            <a:spAutoFit/>
          </a:bodyPr>
          <a:lstStyle/>
          <a:p>
            <a:r>
              <a:rPr lang="en-US" sz="1200" b="1" dirty="0" smtClean="0">
                <a:latin typeface="Arial" pitchFamily="34" charset="0"/>
              </a:rPr>
              <a:t>Black Rates</a:t>
            </a:r>
            <a:endParaRPr lang="en-US" sz="1200" b="1" dirty="0">
              <a:latin typeface="Arial" pitchFamily="34" charset="0"/>
            </a:endParaRPr>
          </a:p>
        </p:txBody>
      </p:sp>
      <p:sp>
        <p:nvSpPr>
          <p:cNvPr id="13" name="TextBox 12"/>
          <p:cNvSpPr txBox="1"/>
          <p:nvPr/>
        </p:nvSpPr>
        <p:spPr>
          <a:xfrm>
            <a:off x="5486398" y="1399032"/>
            <a:ext cx="3276600" cy="276999"/>
          </a:xfrm>
          <a:prstGeom prst="rect">
            <a:avLst/>
          </a:prstGeom>
          <a:noFill/>
        </p:spPr>
        <p:txBody>
          <a:bodyPr wrap="square" rtlCol="0">
            <a:spAutoFit/>
          </a:bodyPr>
          <a:lstStyle/>
          <a:p>
            <a:r>
              <a:rPr lang="en-US" sz="1200" b="1" dirty="0" smtClean="0">
                <a:latin typeface="Arial" pitchFamily="34" charset="0"/>
              </a:rPr>
              <a:t>White Rates</a:t>
            </a:r>
            <a:endParaRPr lang="en-US" sz="1200" b="1" dirty="0">
              <a:latin typeface="Arial" pitchFamily="34" charset="0"/>
            </a:endParaRPr>
          </a:p>
        </p:txBody>
      </p:sp>
      <p:pic>
        <p:nvPicPr>
          <p:cNvPr id="2050" name="Picture 2" descr="C:\dev\av\slides\state\GA\GA_fratedec.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8"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ev\av\slides\state\GA\GA_uninsquar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6434" y="1676400"/>
            <a:ext cx="3809524" cy="2857143"/>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a:spLocks noGrp="1"/>
          </p:cNvSpPr>
          <p:nvPr>
            <p:ph type="title"/>
          </p:nvPr>
        </p:nvSpPr>
        <p:spPr>
          <a:xfrm>
            <a:off x="0" y="0"/>
            <a:ext cx="9144000" cy="1019115"/>
          </a:xfrm>
        </p:spPr>
        <p:txBody>
          <a:bodyPr tIns="91440" bIns="91440">
            <a:normAutofit/>
          </a:bodyPr>
          <a:lstStyle/>
          <a:p>
            <a:pPr algn="ctr"/>
            <a:r>
              <a:rPr lang="en-US" sz="2600" dirty="0" smtClean="0">
                <a:solidFill>
                  <a:schemeClr val="bg1"/>
                </a:solidFill>
                <a:latin typeface="Arial" panose="020B0604020202020204" pitchFamily="34" charset="0"/>
                <a:cs typeface="Arial" panose="020B0604020202020204" pitchFamily="34" charset="0"/>
              </a:rPr>
              <a:t>Rates of Black &amp; White Persons Living with an HIV or AIDS Diagnosis, by Census Tract, Chicago, 2012</a:t>
            </a:r>
            <a:endParaRPr lang="en-US" sz="2600" dirty="0">
              <a:solidFill>
                <a:schemeClr val="bg1"/>
              </a:solidFill>
              <a:latin typeface="Arial" panose="020B0604020202020204" pitchFamily="34" charset="0"/>
              <a:cs typeface="Arial" panose="020B0604020202020204" pitchFamily="34" charset="0"/>
            </a:endParaRPr>
          </a:p>
        </p:txBody>
      </p:sp>
      <p:sp>
        <p:nvSpPr>
          <p:cNvPr id="2" name="AutoShape 2" descr="Displaying AIDSVu.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361950" y="6116487"/>
            <a:ext cx="8229600" cy="200055"/>
          </a:xfrm>
          <a:prstGeom prst="rect">
            <a:avLst/>
          </a:prstGeom>
        </p:spPr>
        <p:txBody>
          <a:bodyPr wrap="square" lIns="45720" rIns="45720">
            <a:spAutoFit/>
          </a:bodyPr>
          <a:lstStyle/>
          <a:p>
            <a:pPr>
              <a:spcAft>
                <a:spcPts val="300"/>
              </a:spcAft>
            </a:pPr>
            <a:r>
              <a:rPr lang="en-US" sz="700" dirty="0">
                <a:latin typeface="Arial" pitchFamily="34" charset="0"/>
                <a:cs typeface="Arial" pitchFamily="34" charset="0"/>
              </a:rPr>
              <a:t>Notes. Data represent persons living with an HIV or AIDS diagnosis in the City of Chicago at the end of 2012 and who were reported as of 09/30/2014.  Data Source: Chicago Department of Public Health, STI/HIV Division, Surveillance, Epidemiology and Research Section.</a:t>
            </a:r>
          </a:p>
        </p:txBody>
      </p:sp>
      <p:sp>
        <p:nvSpPr>
          <p:cNvPr id="18" name="Rectangle 17"/>
          <p:cNvSpPr/>
          <p:nvPr/>
        </p:nvSpPr>
        <p:spPr>
          <a:xfrm>
            <a:off x="361950" y="5867400"/>
            <a:ext cx="8229600" cy="200055"/>
          </a:xfrm>
          <a:prstGeom prst="rect">
            <a:avLst/>
          </a:prstGeom>
        </p:spPr>
        <p:txBody>
          <a:bodyPr wrap="square" lIns="45720" rIns="45720">
            <a:spAutoFit/>
          </a:bodyPr>
          <a:lstStyle/>
          <a:p>
            <a:r>
              <a:rPr lang="en-US" sz="700" dirty="0">
                <a:latin typeface="Arial" pitchFamily="34" charset="0"/>
                <a:cs typeface="Arial" pitchFamily="34" charset="0"/>
              </a:rPr>
              <a:t>* Data are not shown to protect privacy because of a small number of cases and/or a small population size.</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617" y="4997865"/>
            <a:ext cx="3620231" cy="409938"/>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5634" y="5001768"/>
            <a:ext cx="3633847" cy="411480"/>
          </a:xfrm>
          <a:prstGeom prst="rect">
            <a:avLst/>
          </a:prstGeom>
        </p:spPr>
      </p:pic>
    </p:spTree>
    <p:extLst>
      <p:ext uri="{BB962C8B-B14F-4D97-AF65-F5344CB8AC3E}">
        <p14:creationId xmlns:p14="http://schemas.microsoft.com/office/powerpoint/2010/main" val="258674572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sz="3600" b="0" dirty="0" smtClean="0"/>
              <a:t>Caveats &amp; Limitations of </a:t>
            </a:r>
            <a:br>
              <a:rPr lang="en-US" sz="3600" b="0" dirty="0" smtClean="0"/>
            </a:br>
            <a:r>
              <a:rPr lang="en-US" sz="3600" b="0" dirty="0" smtClean="0"/>
              <a:t>AIDSVu Maps</a:t>
            </a:r>
            <a:endParaRPr lang="en-US" sz="3600" b="0" dirty="0"/>
          </a:p>
        </p:txBody>
      </p:sp>
      <p:sp>
        <p:nvSpPr>
          <p:cNvPr id="115715" name="Rectangle 1"/>
          <p:cNvSpPr>
            <a:spLocks noGrp="1" noChangeArrowheads="1"/>
          </p:cNvSpPr>
          <p:nvPr>
            <p:ph idx="1"/>
          </p:nvPr>
        </p:nvSpPr>
        <p:spPr/>
        <p:txBody>
          <a:bodyPr>
            <a:normAutofit/>
          </a:bodyPr>
          <a:lstStyle/>
          <a:p>
            <a:pPr eaLnBrk="1" hangingPunct="1">
              <a:spcAft>
                <a:spcPct val="0"/>
              </a:spcAft>
              <a:buFont typeface="Arial" panose="020B0604020202020204" pitchFamily="34" charset="0"/>
              <a:buChar char="•"/>
            </a:pPr>
            <a:r>
              <a:rPr lang="en-US" altLang="en-US" sz="2200" dirty="0" smtClean="0">
                <a:sym typeface="Segoe UI" panose="020B0502040204020203" pitchFamily="34" charset="0"/>
              </a:rPr>
              <a:t>Data on AIDSVu may differ from data released in state and local HIV surveillance reports.</a:t>
            </a:r>
          </a:p>
          <a:p>
            <a:pPr eaLnBrk="1" hangingPunct="1">
              <a:spcAft>
                <a:spcPct val="0"/>
              </a:spcAft>
              <a:buFont typeface="Arial" panose="020B0604020202020204" pitchFamily="34" charset="0"/>
              <a:buChar char="•"/>
            </a:pPr>
            <a:r>
              <a:rPr lang="en-US" altLang="en-US" sz="2200" dirty="0" smtClean="0">
                <a:sym typeface="Segoe UI" panose="020B0502040204020203" pitchFamily="34" charset="0"/>
              </a:rPr>
              <a:t>Maps are inclusive of incarcerated persons and should be interpreted with caution.</a:t>
            </a:r>
          </a:p>
          <a:p>
            <a:pPr eaLnBrk="1" hangingPunct="1">
              <a:spcAft>
                <a:spcPct val="0"/>
              </a:spcAft>
              <a:buFont typeface="Arial" panose="020B0604020202020204" pitchFamily="34" charset="0"/>
              <a:buChar char="•"/>
            </a:pPr>
            <a:r>
              <a:rPr lang="en-US" altLang="en-US" sz="2200" dirty="0" smtClean="0">
                <a:sym typeface="Segoe UI" panose="020B0502040204020203" pitchFamily="34" charset="0"/>
              </a:rPr>
              <a:t>AIDSVu maps do not reflect undiagnosed cases.</a:t>
            </a:r>
          </a:p>
          <a:p>
            <a:pPr eaLnBrk="1" hangingPunct="1">
              <a:spcAft>
                <a:spcPct val="0"/>
              </a:spcAft>
              <a:buFont typeface="Arial" panose="020B0604020202020204" pitchFamily="34" charset="0"/>
              <a:buChar char="•"/>
            </a:pPr>
            <a:r>
              <a:rPr lang="en-US" altLang="en-US" sz="2200" dirty="0" smtClean="0">
                <a:sym typeface="Segoe UI" panose="020B0502040204020203" pitchFamily="34" charset="0"/>
              </a:rPr>
              <a:t>Caution should be exercised when comparing maps because the scales change when viewing data overall and by race/ethnicity, sex and age group breakdowns.</a:t>
            </a:r>
          </a:p>
        </p:txBody>
      </p:sp>
    </p:spTree>
    <p:extLst>
      <p:ext uri="{BB962C8B-B14F-4D97-AF65-F5344CB8AC3E}">
        <p14:creationId xmlns:p14="http://schemas.microsoft.com/office/powerpoint/2010/main" val="2168619994"/>
      </p:ext>
    </p:extLst>
  </p:cSld>
  <p:clrMapOvr>
    <a:masterClrMapping/>
  </p:clrMapOvr>
  <p:transition spd="slow"/>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b="0" dirty="0" smtClean="0"/>
              <a:t>Additional Resources</a:t>
            </a:r>
            <a:endParaRPr lang="en-US" sz="3600" b="0" dirty="0"/>
          </a:p>
        </p:txBody>
      </p:sp>
      <p:sp>
        <p:nvSpPr>
          <p:cNvPr id="116739" name="Rectangle 1"/>
          <p:cNvSpPr>
            <a:spLocks noGrp="1" noChangeArrowheads="1"/>
          </p:cNvSpPr>
          <p:nvPr>
            <p:ph idx="1"/>
          </p:nvPr>
        </p:nvSpPr>
        <p:spPr/>
        <p:txBody>
          <a:bodyPr>
            <a:normAutofit/>
          </a:bodyPr>
          <a:lstStyle/>
          <a:p>
            <a:pPr marL="0" indent="0" eaLnBrk="1" hangingPunct="1">
              <a:spcAft>
                <a:spcPct val="0"/>
              </a:spcAft>
              <a:buNone/>
            </a:pPr>
            <a:r>
              <a:rPr lang="en-US" altLang="en-US" sz="2200" dirty="0" smtClean="0">
                <a:sym typeface="Segoe UI" panose="020B0502040204020203" pitchFamily="34" charset="0"/>
              </a:rPr>
              <a:t>For maps </a:t>
            </a:r>
            <a:r>
              <a:rPr lang="en-US" altLang="en-US" sz="2200" smtClean="0">
                <a:sym typeface="Segoe UI" panose="020B0502040204020203" pitchFamily="34" charset="0"/>
              </a:rPr>
              <a:t>of state- and county-level </a:t>
            </a:r>
            <a:r>
              <a:rPr lang="en-US" altLang="en-US" sz="2200" dirty="0" smtClean="0">
                <a:sym typeface="Segoe UI" panose="020B0502040204020203" pitchFamily="34" charset="0"/>
              </a:rPr>
              <a:t>data that include HIV and other sexually transmitted infections (STIs), visit the CDC’s National Center for HIV/AIDS, Viral Hepatitis, STD and TB Prevention (NCHHSTP) Atlas: </a:t>
            </a:r>
            <a:r>
              <a:rPr lang="en-US" altLang="en-US" sz="2200" dirty="0" smtClean="0">
                <a:sym typeface="Segoe UI" panose="020B0502040204020203" pitchFamily="34" charset="0"/>
                <a:hlinkClick r:id="rId3"/>
              </a:rPr>
              <a:t>www.cdc.gov/nchhstp/atlas/</a:t>
            </a:r>
            <a:endParaRPr lang="en-US" altLang="en-US" sz="2200" dirty="0" smtClean="0">
              <a:sym typeface="Segoe UI" panose="020B0502040204020203" pitchFamily="34" charset="0"/>
            </a:endParaRPr>
          </a:p>
          <a:p>
            <a:pPr marL="0" indent="0" eaLnBrk="1" hangingPunct="1">
              <a:spcAft>
                <a:spcPct val="0"/>
              </a:spcAft>
              <a:buNone/>
            </a:pPr>
            <a:endParaRPr lang="en-US" altLang="en-US" sz="2200" dirty="0" smtClean="0"/>
          </a:p>
          <a:p>
            <a:pPr marL="0" indent="0" eaLnBrk="1" hangingPunct="1">
              <a:spcAft>
                <a:spcPct val="0"/>
              </a:spcAft>
              <a:buNone/>
            </a:pPr>
            <a:r>
              <a:rPr lang="en-US" altLang="en-US" sz="2200" dirty="0" smtClean="0">
                <a:sym typeface="Segoe UI" panose="020B0502040204020203" pitchFamily="34" charset="0"/>
              </a:rPr>
              <a:t>For more information about HIV prevention, visit: </a:t>
            </a:r>
            <a:r>
              <a:rPr lang="en-US" altLang="en-US" sz="2200" dirty="0" smtClean="0">
                <a:sym typeface="Segoe UI" panose="020B0502040204020203" pitchFamily="34" charset="0"/>
                <a:hlinkClick r:id="rId4"/>
              </a:rPr>
              <a:t>www.cdc.gov/hiv/strategy/hihp/</a:t>
            </a:r>
            <a:r>
              <a:rPr lang="en-US" altLang="en-US" sz="2200" dirty="0" smtClean="0">
                <a:sym typeface="Segoe UI" panose="020B0502040204020203" pitchFamily="34" charset="0"/>
              </a:rPr>
              <a:t> and </a:t>
            </a:r>
            <a:r>
              <a:rPr lang="en-US" altLang="en-US" sz="2200" dirty="0" smtClean="0">
                <a:sym typeface="Segoe UI" panose="020B0502040204020203" pitchFamily="34" charset="0"/>
                <a:hlinkClick r:id="rId5"/>
              </a:rPr>
              <a:t>http://aids.gov/federal-resources/hiv-aids-programs/prevention-programs/index.html</a:t>
            </a:r>
            <a:r>
              <a:rPr lang="en-US" altLang="en-US" sz="2200" dirty="0" smtClean="0">
                <a:sym typeface="Segoe UI Bold" panose="020B0802040204020203" pitchFamily="34" charset="0"/>
              </a:rPr>
              <a:t> </a:t>
            </a:r>
          </a:p>
          <a:p>
            <a:pPr marL="0" indent="0" eaLnBrk="1" hangingPunct="1">
              <a:spcAft>
                <a:spcPct val="0"/>
              </a:spcAft>
              <a:buNone/>
            </a:pPr>
            <a:endParaRPr lang="en-US" altLang="en-US" sz="2200" dirty="0" smtClean="0">
              <a:sym typeface="Segoe UI Bold" panose="020B0802040204020203" pitchFamily="34" charset="0"/>
            </a:endParaRPr>
          </a:p>
          <a:p>
            <a:pPr marL="0" indent="0" eaLnBrk="1" hangingPunct="1">
              <a:spcAft>
                <a:spcPct val="0"/>
              </a:spcAft>
              <a:buNone/>
            </a:pPr>
            <a:r>
              <a:rPr lang="en-US" altLang="en-US" sz="2200" dirty="0" smtClean="0">
                <a:sym typeface="Segoe UI" panose="020B0502040204020203" pitchFamily="34" charset="0"/>
              </a:rPr>
              <a:t>For additional health facts and HIV/AIDS policy fact sheets, visit the Kaiser Family Foundation’s website: </a:t>
            </a:r>
            <a:r>
              <a:rPr lang="en-US" altLang="en-US" sz="2200" dirty="0" smtClean="0">
                <a:sym typeface="Segoe UI" panose="020B0502040204020203" pitchFamily="34" charset="0"/>
                <a:hlinkClick r:id="rId6"/>
              </a:rPr>
              <a:t>www.kff.org/hivaids/index.cfm</a:t>
            </a:r>
            <a:endParaRPr lang="en-US" altLang="en-US" sz="2200" dirty="0" smtClean="0">
              <a:sym typeface="Segoe UI" panose="020B0502040204020203" pitchFamily="34" charset="0"/>
            </a:endParaRPr>
          </a:p>
        </p:txBody>
      </p:sp>
    </p:spTree>
    <p:extLst>
      <p:ext uri="{BB962C8B-B14F-4D97-AF65-F5344CB8AC3E}">
        <p14:creationId xmlns:p14="http://schemas.microsoft.com/office/powerpoint/2010/main" val="3739525816"/>
      </p:ext>
    </p:extLst>
  </p:cSld>
  <p:clrMapOvr>
    <a:masterClrMapping/>
  </p:clrMapOvr>
  <p:transition spd="slow"/>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sz="3600" b="0" dirty="0" smtClean="0"/>
              <a:t>Contact </a:t>
            </a:r>
            <a:r>
              <a:rPr lang="en-US" sz="3600" b="0" dirty="0" err="1" smtClean="0"/>
              <a:t>AIDSVu</a:t>
            </a:r>
            <a:endParaRPr lang="en-US" sz="3600" b="0" dirty="0"/>
          </a:p>
        </p:txBody>
      </p:sp>
      <p:sp>
        <p:nvSpPr>
          <p:cNvPr id="117763" name="Rectangle 1"/>
          <p:cNvSpPr>
            <a:spLocks noGrp="1" noChangeArrowheads="1"/>
          </p:cNvSpPr>
          <p:nvPr>
            <p:ph idx="1"/>
          </p:nvPr>
        </p:nvSpPr>
        <p:spPr/>
        <p:txBody>
          <a:bodyPr>
            <a:normAutofit/>
          </a:bodyPr>
          <a:lstStyle/>
          <a:p>
            <a:pPr marL="0" indent="0" eaLnBrk="1" hangingPunct="1">
              <a:spcAft>
                <a:spcPct val="0"/>
              </a:spcAft>
              <a:buNone/>
            </a:pPr>
            <a:r>
              <a:rPr lang="en-US" altLang="en-US" sz="2200" dirty="0" smtClean="0">
                <a:sym typeface="Segoe UI" panose="020B0502040204020203" pitchFamily="34" charset="0"/>
              </a:rPr>
              <a:t>More map views, downloadable maps and additional resources are available online at </a:t>
            </a:r>
            <a:r>
              <a:rPr lang="en-US" altLang="en-US" sz="2200" dirty="0" smtClean="0">
                <a:sym typeface="Segoe UI" panose="020B0502040204020203" pitchFamily="34" charset="0"/>
                <a:hlinkClick r:id="rId3"/>
              </a:rPr>
              <a:t>www.aidsvu.org</a:t>
            </a:r>
            <a:r>
              <a:rPr lang="en-US" altLang="en-US" sz="2200" dirty="0" smtClean="0">
                <a:sym typeface="Segoe UI" panose="020B0502040204020203" pitchFamily="34" charset="0"/>
              </a:rPr>
              <a:t>. </a:t>
            </a:r>
          </a:p>
          <a:p>
            <a:pPr marL="0" indent="0" eaLnBrk="1" hangingPunct="1">
              <a:spcAft>
                <a:spcPct val="0"/>
              </a:spcAft>
              <a:buNone/>
            </a:pPr>
            <a:endParaRPr lang="en-US" altLang="en-US" sz="2200" dirty="0" smtClean="0">
              <a:sym typeface="Segoe UI" panose="020B0502040204020203" pitchFamily="34" charset="0"/>
            </a:endParaRPr>
          </a:p>
          <a:p>
            <a:pPr marL="0" indent="0" eaLnBrk="1" hangingPunct="1">
              <a:spcAft>
                <a:spcPct val="0"/>
              </a:spcAft>
              <a:buNone/>
            </a:pPr>
            <a:r>
              <a:rPr lang="en-US" altLang="en-US" sz="2200" dirty="0" smtClean="0">
                <a:sym typeface="Segoe UI" panose="020B0502040204020203" pitchFamily="34" charset="0"/>
              </a:rPr>
              <a:t>For more information about AIDSVu, including information about custom map views and images, please email </a:t>
            </a:r>
            <a:r>
              <a:rPr lang="en-US" altLang="en-US" sz="2200" dirty="0" smtClean="0">
                <a:sym typeface="Segoe UI" panose="020B0502040204020203" pitchFamily="34" charset="0"/>
                <a:hlinkClick r:id="rId4"/>
              </a:rPr>
              <a:t>info@aidsvu.org</a:t>
            </a:r>
            <a:r>
              <a:rPr lang="en-US" altLang="en-US" sz="2200" dirty="0" smtClean="0">
                <a:sym typeface="Segoe UI" panose="020B0502040204020203" pitchFamily="34" charset="0"/>
              </a:rPr>
              <a:t>.</a:t>
            </a:r>
          </a:p>
        </p:txBody>
      </p:sp>
    </p:spTree>
    <p:extLst>
      <p:ext uri="{BB962C8B-B14F-4D97-AF65-F5344CB8AC3E}">
        <p14:creationId xmlns:p14="http://schemas.microsoft.com/office/powerpoint/2010/main" val="409073997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eaLnBrk="1" fontAlgn="auto" hangingPunct="1">
              <a:spcAft>
                <a:spcPts val="0"/>
              </a:spcAft>
              <a:defRPr/>
            </a:pPr>
            <a:r>
              <a:rPr lang="en-US" sz="3600" dirty="0" smtClean="0"/>
              <a:t>Index</a:t>
            </a:r>
            <a:endParaRPr lang="en-US" sz="3600" dirty="0"/>
          </a:p>
        </p:txBody>
      </p:sp>
      <p:sp>
        <p:nvSpPr>
          <p:cNvPr id="5" name="Content Placeholder 4"/>
          <p:cNvSpPr txBox="1">
            <a:spLocks/>
          </p:cNvSpPr>
          <p:nvPr/>
        </p:nvSpPr>
        <p:spPr>
          <a:xfrm>
            <a:off x="361950" y="1457325"/>
            <a:ext cx="8420100"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lvl="1">
              <a:tabLst>
                <a:tab pos="5837238" algn="l"/>
              </a:tabLst>
            </a:pPr>
            <a:r>
              <a:rPr lang="en-US" altLang="en-US" sz="2000" dirty="0" smtClean="0"/>
              <a:t>About </a:t>
            </a:r>
            <a:r>
              <a:rPr lang="en-US" altLang="en-US" sz="2000" dirty="0" err="1" smtClean="0"/>
              <a:t>AIDSVu</a:t>
            </a:r>
            <a:r>
              <a:rPr lang="en-US" altLang="en-US" sz="2000" dirty="0" smtClean="0"/>
              <a:t>	Slide 2</a:t>
            </a:r>
          </a:p>
          <a:p>
            <a:pPr marL="225425" lvl="1">
              <a:tabLst>
                <a:tab pos="5837238" algn="l"/>
              </a:tabLst>
            </a:pPr>
            <a:r>
              <a:rPr lang="en-US" altLang="en-US" sz="2000" dirty="0" err="1" smtClean="0"/>
              <a:t>AIDSVu</a:t>
            </a:r>
            <a:r>
              <a:rPr lang="en-US" altLang="en-US" sz="2000" dirty="0" smtClean="0"/>
              <a:t> Features	Slides 3-5</a:t>
            </a:r>
          </a:p>
          <a:p>
            <a:pPr marL="225425" lvl="1">
              <a:tabLst>
                <a:tab pos="5837238" algn="l"/>
              </a:tabLst>
            </a:pPr>
            <a:r>
              <a:rPr lang="en-US" altLang="en-US" sz="2000" dirty="0" smtClean="0"/>
              <a:t>Supporting the National HIV/AIDS Strategy	Slide 6</a:t>
            </a:r>
          </a:p>
          <a:p>
            <a:pPr marL="225425" lvl="1">
              <a:tabLst>
                <a:tab pos="5837238" algn="l"/>
              </a:tabLst>
            </a:pPr>
            <a:r>
              <a:rPr lang="en-US" altLang="en-US" sz="2000" dirty="0" err="1" smtClean="0"/>
              <a:t>AIDSVu</a:t>
            </a:r>
            <a:r>
              <a:rPr lang="en-US" altLang="en-US" sz="2000" dirty="0" smtClean="0"/>
              <a:t> National Maps	Slides 7-20</a:t>
            </a:r>
          </a:p>
          <a:p>
            <a:pPr marL="225425" lvl="1">
              <a:tabLst>
                <a:tab pos="5837238" algn="l"/>
              </a:tabLst>
            </a:pPr>
            <a:r>
              <a:rPr lang="en-US" altLang="en-US" sz="2000" dirty="0" err="1" smtClean="0"/>
              <a:t>AIDSVu</a:t>
            </a:r>
            <a:r>
              <a:rPr lang="en-US" altLang="en-US" sz="2000" dirty="0" smtClean="0"/>
              <a:t> Southeastern U.S. Maps	Slides 21-23</a:t>
            </a:r>
          </a:p>
          <a:p>
            <a:pPr marL="225425" lvl="1">
              <a:tabLst>
                <a:tab pos="5837238" algn="l"/>
              </a:tabLst>
            </a:pPr>
            <a:r>
              <a:rPr lang="en-US" altLang="en-US" sz="2000" dirty="0" err="1" smtClean="0"/>
              <a:t>AIDSVu</a:t>
            </a:r>
            <a:r>
              <a:rPr lang="en-US" altLang="en-US" sz="2000" dirty="0" smtClean="0"/>
              <a:t> Social Determinants of Health Maps	Slides 24-28</a:t>
            </a:r>
          </a:p>
          <a:p>
            <a:pPr marL="225425" lvl="1">
              <a:tabLst>
                <a:tab pos="5837238" algn="l"/>
              </a:tabLst>
            </a:pPr>
            <a:r>
              <a:rPr lang="en-US" altLang="en-US" sz="2000" dirty="0" err="1" smtClean="0"/>
              <a:t>AIDSVu</a:t>
            </a:r>
            <a:r>
              <a:rPr lang="en-US" altLang="en-US" sz="2000" dirty="0" smtClean="0"/>
              <a:t> Transmission Category Maps	Slides 29-34</a:t>
            </a:r>
          </a:p>
          <a:p>
            <a:pPr marL="225425" lvl="1">
              <a:tabLst>
                <a:tab pos="5837238" algn="l"/>
              </a:tabLst>
            </a:pPr>
            <a:r>
              <a:rPr lang="en-US" altLang="en-US" sz="2000" dirty="0" err="1" smtClean="0"/>
              <a:t>AIDSVu</a:t>
            </a:r>
            <a:r>
              <a:rPr lang="en-US" altLang="en-US" sz="2000" dirty="0" smtClean="0"/>
              <a:t> ZIP Code and Census Tract Maps	Slides 35-43</a:t>
            </a:r>
          </a:p>
          <a:p>
            <a:pPr marL="225425" lvl="1">
              <a:tabLst>
                <a:tab pos="5837238" algn="l"/>
              </a:tabLst>
            </a:pPr>
            <a:r>
              <a:rPr lang="en-US" altLang="en-US" sz="2000" dirty="0" smtClean="0"/>
              <a:t>Caveats &amp; Limitations of </a:t>
            </a:r>
            <a:r>
              <a:rPr lang="en-US" altLang="en-US" sz="2000" dirty="0" err="1" smtClean="0"/>
              <a:t>AIDSVu</a:t>
            </a:r>
            <a:r>
              <a:rPr lang="en-US" altLang="en-US" sz="2000" dirty="0" smtClean="0"/>
              <a:t> Maps	Slide 44</a:t>
            </a:r>
          </a:p>
          <a:p>
            <a:pPr marL="225425" lvl="1">
              <a:tabLst>
                <a:tab pos="5837238" algn="l"/>
              </a:tabLst>
            </a:pPr>
            <a:r>
              <a:rPr lang="en-US" altLang="en-US" sz="2000" dirty="0" smtClean="0"/>
              <a:t>Additional Resources	Slide 45</a:t>
            </a:r>
          </a:p>
          <a:p>
            <a:pPr marL="225425" lvl="1">
              <a:tabLst>
                <a:tab pos="5837238" algn="l"/>
              </a:tabLst>
            </a:pPr>
            <a:r>
              <a:rPr lang="en-US" altLang="en-US" sz="2000" dirty="0" smtClean="0"/>
              <a:t>Contact </a:t>
            </a:r>
            <a:r>
              <a:rPr lang="en-US" altLang="en-US" sz="2000" dirty="0" err="1" smtClean="0"/>
              <a:t>AIDSVu</a:t>
            </a:r>
            <a:r>
              <a:rPr lang="en-US" altLang="en-US" sz="2000" dirty="0" smtClean="0"/>
              <a:t>	</a:t>
            </a:r>
            <a:r>
              <a:rPr lang="en-US" altLang="en-US" sz="2000" smtClean="0"/>
              <a:t>Slide 46</a:t>
            </a:r>
            <a:endParaRPr lang="en-US" altLang="en-US" sz="2000" dirty="0" smtClean="0"/>
          </a:p>
        </p:txBody>
      </p:sp>
    </p:spTree>
    <p:extLst>
      <p:ext uri="{BB962C8B-B14F-4D97-AF65-F5344CB8AC3E}">
        <p14:creationId xmlns:p14="http://schemas.microsoft.com/office/powerpoint/2010/main" val="2328783732"/>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0" dirty="0" smtClean="0"/>
              <a:t>Other </a:t>
            </a:r>
            <a:r>
              <a:rPr lang="en-US" sz="3200" dirty="0" smtClean="0"/>
              <a:t>AIDSVu </a:t>
            </a:r>
            <a:r>
              <a:rPr lang="en-US" sz="3200" b="0" dirty="0" smtClean="0"/>
              <a:t>Features</a:t>
            </a:r>
            <a:endParaRPr lang="en-US" sz="3200" b="0" dirty="0"/>
          </a:p>
        </p:txBody>
      </p:sp>
      <p:sp>
        <p:nvSpPr>
          <p:cNvPr id="4" name="Content Placeholder 5"/>
          <p:cNvSpPr txBox="1">
            <a:spLocks/>
          </p:cNvSpPr>
          <p:nvPr/>
        </p:nvSpPr>
        <p:spPr>
          <a:xfrm>
            <a:off x="331787" y="1555296"/>
            <a:ext cx="4087813"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200" dirty="0" smtClean="0">
                <a:solidFill>
                  <a:srgbClr val="C00000"/>
                </a:solidFill>
              </a:rPr>
              <a:t>HIV Testing Site Locator</a:t>
            </a:r>
          </a:p>
          <a:p>
            <a:r>
              <a:rPr lang="en-US" altLang="en-US" sz="1800" dirty="0" smtClean="0"/>
              <a:t>CDC National Prevention Information Network </a:t>
            </a:r>
          </a:p>
          <a:p>
            <a:r>
              <a:rPr lang="en-US" altLang="en-US" sz="1800" dirty="0" smtClean="0"/>
              <a:t>Search by ZIP Code or city &amp; state</a:t>
            </a:r>
          </a:p>
          <a:p>
            <a:pPr marL="0" indent="0">
              <a:buNone/>
            </a:pPr>
            <a:r>
              <a:rPr lang="en-US" altLang="en-US" sz="2200" dirty="0" smtClean="0">
                <a:solidFill>
                  <a:srgbClr val="C00000"/>
                </a:solidFill>
              </a:rPr>
              <a:t>HIV Treatment Site Locator</a:t>
            </a:r>
          </a:p>
          <a:p>
            <a:r>
              <a:rPr lang="en-US" altLang="en-US" sz="1800" dirty="0" smtClean="0"/>
              <a:t>Ryan White HIV/AIDS Medical Care Providers</a:t>
            </a:r>
          </a:p>
          <a:p>
            <a:r>
              <a:rPr lang="en-US" altLang="en-US" sz="1800" dirty="0" smtClean="0"/>
              <a:t>Search by ZIP Code or city &amp; state</a:t>
            </a:r>
          </a:p>
          <a:p>
            <a:pPr marL="0" indent="0">
              <a:buNone/>
            </a:pPr>
            <a:r>
              <a:rPr lang="en-US" altLang="en-US" sz="2200" dirty="0" smtClean="0">
                <a:solidFill>
                  <a:srgbClr val="C00000"/>
                </a:solidFill>
              </a:rPr>
              <a:t>Downloadable Resources</a:t>
            </a:r>
          </a:p>
          <a:p>
            <a:r>
              <a:rPr lang="en-US" altLang="en-US" sz="1800" dirty="0" smtClean="0"/>
              <a:t>Slide decks with high-resolution maps</a:t>
            </a:r>
          </a:p>
          <a:p>
            <a:r>
              <a:rPr lang="en-US" altLang="en-US" sz="1800" dirty="0" smtClean="0"/>
              <a:t>Data sets</a:t>
            </a:r>
          </a:p>
          <a:p>
            <a:pPr marL="0" indent="0"/>
            <a:endParaRPr lang="en-US" altLang="en-US" dirty="0" smtClean="0"/>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l="48701" t="30981" r="3831" b="14185"/>
          <a:stretch>
            <a:fillRect/>
          </a:stretch>
        </p:blipFill>
        <p:spPr bwMode="auto">
          <a:xfrm>
            <a:off x="4419600" y="2133600"/>
            <a:ext cx="4573588"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350813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AIDSVu</a:t>
            </a:r>
            <a:r>
              <a:rPr lang="en-US" sz="3200" b="0" dirty="0" smtClean="0"/>
              <a:t>: Supporting the National HIV/AIDS Strategy</a:t>
            </a:r>
            <a:endParaRPr lang="en-US" sz="3200" dirty="0"/>
          </a:p>
        </p:txBody>
      </p:sp>
      <p:sp>
        <p:nvSpPr>
          <p:cNvPr id="4" name="Rectangle 1"/>
          <p:cNvSpPr txBox="1">
            <a:spLocks noChangeArrowheads="1"/>
          </p:cNvSpPr>
          <p:nvPr/>
        </p:nvSpPr>
        <p:spPr>
          <a:xfrm>
            <a:off x="361950" y="1457325"/>
            <a:ext cx="8420100" cy="4668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1775" indent="-231775">
              <a:spcAft>
                <a:spcPct val="0"/>
              </a:spcAft>
            </a:pPr>
            <a:r>
              <a:rPr lang="en-US" altLang="en-US" sz="2200" dirty="0" smtClean="0">
                <a:sym typeface="Segoe UI" panose="020B0502040204020203" pitchFamily="34" charset="0"/>
              </a:rPr>
              <a:t>Prevent new HIV infections</a:t>
            </a:r>
          </a:p>
          <a:p>
            <a:pPr marL="231775" indent="-231775">
              <a:spcAft>
                <a:spcPct val="0"/>
              </a:spcAft>
            </a:pPr>
            <a:r>
              <a:rPr lang="en-US" altLang="en-US" sz="2200" dirty="0" smtClean="0">
                <a:sym typeface="Segoe UI" panose="020B0502040204020203" pitchFamily="34" charset="0"/>
              </a:rPr>
              <a:t>Improve linkage to prevention, care and treatment</a:t>
            </a:r>
          </a:p>
          <a:p>
            <a:pPr marL="231775" indent="-231775">
              <a:spcAft>
                <a:spcPct val="0"/>
              </a:spcAft>
            </a:pPr>
            <a:r>
              <a:rPr lang="en-US" altLang="en-US" sz="2200" dirty="0" smtClean="0">
                <a:sym typeface="Segoe UI" panose="020B0502040204020203" pitchFamily="34" charset="0"/>
              </a:rPr>
              <a:t>Reduce HIV-related health disparities</a:t>
            </a: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633788"/>
            <a:ext cx="3409950" cy="238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94523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Newly Diagnosed with </a:t>
            </a:r>
            <a:r>
              <a:rPr lang="en-US" sz="2600" dirty="0" smtClean="0">
                <a:solidFill>
                  <a:schemeClr val="bg1"/>
                </a:solidFill>
                <a:latin typeface="Arial" panose="020B0604020202020204" pitchFamily="34" charset="0"/>
                <a:cs typeface="Arial" panose="020B0604020202020204" pitchFamily="34" charset="0"/>
              </a:rPr>
              <a:t>HIV,</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County</a:t>
            </a:r>
            <a:r>
              <a:rPr lang="en-US" sz="2600" dirty="0">
                <a:solidFill>
                  <a:schemeClr val="bg1"/>
                </a:solidFill>
                <a:latin typeface="Arial" panose="020B0604020202020204" pitchFamily="34" charset="0"/>
                <a:cs typeface="Arial" panose="020B0604020202020204" pitchFamily="34" charset="0"/>
              </a:rPr>
              <a:t>, 2013</a:t>
            </a:r>
          </a:p>
        </p:txBody>
      </p:sp>
      <p:sp>
        <p:nvSpPr>
          <p:cNvPr id="12" name="Rectangle 11"/>
          <p:cNvSpPr/>
          <p:nvPr/>
        </p:nvSpPr>
        <p:spPr>
          <a:xfrm>
            <a:off x="361950" y="6116487"/>
            <a:ext cx="8229600" cy="415498"/>
          </a:xfrm>
          <a:prstGeom prst="rect">
            <a:avLst/>
          </a:prstGeom>
        </p:spPr>
        <p:txBody>
          <a:bodyPr wrap="square" lIns="45720" rIns="45720">
            <a:spAutoFit/>
          </a:bodyPr>
          <a:lstStyle/>
          <a:p>
            <a:pPr>
              <a:spcAft>
                <a:spcPts val="300"/>
              </a:spcAft>
            </a:pPr>
            <a:r>
              <a:rPr lang="en-US" sz="700" dirty="0">
                <a:solidFill>
                  <a:prstClr val="black"/>
                </a:solidFill>
                <a:latin typeface="Arial" pitchFamily="34" charset="0"/>
                <a:cs typeface="Arial" pitchFamily="34" charset="0"/>
              </a:rPr>
              <a:t>Note. Data include persons with a diagnosis of HIV infection, regardless of the stage of disease at diagnosis, and have been statistically adjusted to account for reporting delays and missing risk-factor information, but not for incomplete reporting. Data Source: Centers for Disease Control and Prevention, National Center for HIV/AIDS, Viral Hepatitis, STD, and TB Prevention, Division of HIV/AIDS Prevention.</a:t>
            </a:r>
          </a:p>
        </p:txBody>
      </p:sp>
      <p:sp>
        <p:nvSpPr>
          <p:cNvPr id="7" name="Rectangle 6"/>
          <p:cNvSpPr/>
          <p:nvPr/>
        </p:nvSpPr>
        <p:spPr>
          <a:xfrm>
            <a:off x="361950" y="5867400"/>
            <a:ext cx="8229600" cy="200055"/>
          </a:xfrm>
          <a:prstGeom prst="rect">
            <a:avLst/>
          </a:prstGeom>
        </p:spPr>
        <p:txBody>
          <a:bodyPr wrap="square" lIns="45720" rIns="45720">
            <a:spAutoFit/>
          </a:bodyPr>
          <a:lstStyle/>
          <a:p>
            <a:r>
              <a:rPr lang="en-US" sz="700" dirty="0">
                <a:solidFill>
                  <a:prstClr val="black"/>
                </a:solidFill>
                <a:latin typeface="Arial" pitchFamily="34" charset="0"/>
                <a:cs typeface="Arial" pitchFamily="34" charset="0"/>
              </a:rPr>
              <a:t>* Data are not shown to protect privacy.  ** State health department requested not to release data. </a:t>
            </a:r>
          </a:p>
        </p:txBody>
      </p: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t="11616" r="137" b="14005"/>
          <a:stretch/>
        </p:blipFill>
        <p:spPr>
          <a:xfrm>
            <a:off x="1860766" y="1607867"/>
            <a:ext cx="5413702" cy="302414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548" y="5368133"/>
            <a:ext cx="5620139" cy="513967"/>
          </a:xfrm>
          <a:prstGeom prst="rect">
            <a:avLst/>
          </a:prstGeom>
        </p:spPr>
      </p:pic>
    </p:spTree>
    <p:extLst>
      <p:ext uri="{BB962C8B-B14F-4D97-AF65-F5344CB8AC3E}">
        <p14:creationId xmlns:p14="http://schemas.microsoft.com/office/powerpoint/2010/main" val="11806293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Persons Living with an HIV Diagnosis, by 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5785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9115"/>
          </a:xfrm>
        </p:spPr>
        <p:txBody>
          <a:bodyPr tIns="91440" bIns="91440">
            <a:normAutofit/>
          </a:bodyPr>
          <a:lstStyle/>
          <a:p>
            <a:pPr algn="ctr"/>
            <a:r>
              <a:rPr lang="en-US" sz="2600" dirty="0">
                <a:solidFill>
                  <a:schemeClr val="bg1"/>
                </a:solidFill>
                <a:latin typeface="Arial" panose="020B0604020202020204" pitchFamily="34" charset="0"/>
                <a:cs typeface="Arial" panose="020B0604020202020204" pitchFamily="34" charset="0"/>
              </a:rPr>
              <a:t>Rates of Black Persons Living with an HIV </a:t>
            </a:r>
            <a:r>
              <a:rPr lang="en-US" sz="2600" dirty="0" smtClean="0">
                <a:solidFill>
                  <a:schemeClr val="bg1"/>
                </a:solidFill>
                <a:latin typeface="Arial" panose="020B0604020202020204" pitchFamily="34" charset="0"/>
                <a:cs typeface="Arial" panose="020B0604020202020204" pitchFamily="34" charset="0"/>
              </a:rPr>
              <a:t>Diagnosis,</a:t>
            </a:r>
            <a:br>
              <a:rPr lang="en-US" sz="2600" dirty="0" smtClean="0">
                <a:solidFill>
                  <a:schemeClr val="bg1"/>
                </a:solidFill>
                <a:latin typeface="Arial" panose="020B0604020202020204" pitchFamily="34" charset="0"/>
                <a:cs typeface="Arial" panose="020B0604020202020204" pitchFamily="34" charset="0"/>
              </a:rPr>
            </a:br>
            <a:r>
              <a:rPr lang="en-US" sz="2600" dirty="0" smtClean="0">
                <a:solidFill>
                  <a:schemeClr val="bg1"/>
                </a:solidFill>
                <a:latin typeface="Arial" panose="020B0604020202020204" pitchFamily="34" charset="0"/>
                <a:cs typeface="Arial" panose="020B0604020202020204" pitchFamily="34" charset="0"/>
              </a:rPr>
              <a:t>by </a:t>
            </a:r>
            <a:r>
              <a:rPr lang="en-US" sz="2600" dirty="0">
                <a:solidFill>
                  <a:schemeClr val="bg1"/>
                </a:solidFill>
                <a:latin typeface="Arial" panose="020B0604020202020204" pitchFamily="34" charset="0"/>
                <a:cs typeface="Arial" panose="020B0604020202020204" pitchFamily="34" charset="0"/>
              </a:rPr>
              <a:t>County, 2012</a:t>
            </a:r>
          </a:p>
        </p:txBody>
      </p:sp>
      <p:sp>
        <p:nvSpPr>
          <p:cNvPr id="12" name="Rectangle 11"/>
          <p:cNvSpPr/>
          <p:nvPr/>
        </p:nvSpPr>
        <p:spPr>
          <a:xfrm>
            <a:off x="361950" y="6116487"/>
            <a:ext cx="8229600" cy="453970"/>
          </a:xfrm>
          <a:prstGeom prst="rect">
            <a:avLst/>
          </a:prstGeom>
        </p:spPr>
        <p:txBody>
          <a:bodyPr wrap="square" lIns="45720" rIns="45720">
            <a:spAutoFit/>
          </a:bodyPr>
          <a:lstStyle/>
          <a:p>
            <a:pPr>
              <a:spcAft>
                <a:spcPts val="300"/>
              </a:spcAft>
            </a:pPr>
            <a:r>
              <a:rPr lang="en-US" sz="700" dirty="0" smtClean="0">
                <a:solidFill>
                  <a:prstClr val="black"/>
                </a:solidFill>
                <a:latin typeface="Arial" pitchFamily="34" charset="0"/>
                <a:cs typeface="Arial" pitchFamily="34" charset="0"/>
              </a:rPr>
              <a:t>Note</a:t>
            </a:r>
            <a:r>
              <a:rPr lang="en-US" sz="700" dirty="0">
                <a:solidFill>
                  <a:prstClr val="black"/>
                </a:solidFill>
                <a:latin typeface="Arial" pitchFamily="34" charset="0"/>
                <a:cs typeface="Arial" pitchFamily="34" charset="0"/>
              </a:rPr>
              <a:t>. Data include persons with a diagnosis of HIV infection, regardless of the stage of disease at diagnosis, and have been statistically adjusted to account for reporting delays and missing risk-factor information, but not for incomplete reporting.  </a:t>
            </a:r>
          </a:p>
          <a:p>
            <a:pPr>
              <a:spcAft>
                <a:spcPts val="300"/>
              </a:spcAft>
            </a:pPr>
            <a:r>
              <a:rPr lang="en-US" sz="700" dirty="0">
                <a:solidFill>
                  <a:prstClr val="black"/>
                </a:solidFill>
                <a:latin typeface="Arial" pitchFamily="34" charset="0"/>
                <a:cs typeface="Arial" pitchFamily="34" charset="0"/>
              </a:rPr>
              <a:t>Data Source: Centers for Disease Control and Prevention, National Center for HIV/AIDS, Viral Hepatitis, STD, and TB Prevention, Division of HIV/AIDS Prevention</a:t>
            </a:r>
            <a:r>
              <a:rPr lang="en-US" sz="700" dirty="0" smtClean="0">
                <a:solidFill>
                  <a:prstClr val="black"/>
                </a:solidFill>
                <a:latin typeface="Arial" pitchFamily="34" charset="0"/>
                <a:cs typeface="Arial" pitchFamily="34" charset="0"/>
              </a:rPr>
              <a:t>.</a:t>
            </a:r>
            <a:endParaRPr lang="en-US" sz="700" dirty="0">
              <a:solidFill>
                <a:prstClr val="black"/>
              </a:solidFill>
              <a:latin typeface="Arial" pitchFamily="34" charset="0"/>
              <a:cs typeface="Arial" pitchFamily="34" charset="0"/>
            </a:endParaRPr>
          </a:p>
        </p:txBody>
      </p:sp>
      <p:sp>
        <p:nvSpPr>
          <p:cNvPr id="7" name="Rectangle 6"/>
          <p:cNvSpPr/>
          <p:nvPr/>
        </p:nvSpPr>
        <p:spPr>
          <a:xfrm>
            <a:off x="361950" y="5869688"/>
            <a:ext cx="8229600" cy="200055"/>
          </a:xfrm>
          <a:prstGeom prst="rect">
            <a:avLst/>
          </a:prstGeom>
        </p:spPr>
        <p:txBody>
          <a:bodyPr wrap="square" lIns="45720" rIns="45720">
            <a:spAutoFit/>
          </a:bodyPr>
          <a:lstStyle/>
          <a:p>
            <a:r>
              <a:rPr lang="en-US" sz="700" dirty="0" smtClean="0">
                <a:solidFill>
                  <a:prstClr val="black"/>
                </a:solidFill>
                <a:latin typeface="Arial" pitchFamily="34" charset="0"/>
                <a:cs typeface="Arial" pitchFamily="34" charset="0"/>
              </a:rPr>
              <a:t>* Data </a:t>
            </a:r>
            <a:r>
              <a:rPr lang="en-US" sz="700" dirty="0">
                <a:solidFill>
                  <a:prstClr val="black"/>
                </a:solidFill>
                <a:latin typeface="Arial" pitchFamily="34" charset="0"/>
                <a:cs typeface="Arial" pitchFamily="34" charset="0"/>
              </a:rPr>
              <a:t>are not shown to protect privacy</a:t>
            </a:r>
            <a:r>
              <a:rPr lang="en-US" sz="700" dirty="0" smtClean="0">
                <a:solidFill>
                  <a:prstClr val="black"/>
                </a:solidFill>
                <a:latin typeface="Arial" pitchFamily="34" charset="0"/>
                <a:cs typeface="Arial" pitchFamily="34" charset="0"/>
              </a:rPr>
              <a:t>.  ** </a:t>
            </a:r>
            <a:r>
              <a:rPr lang="en-US" sz="700" dirty="0">
                <a:solidFill>
                  <a:prstClr val="black"/>
                </a:solidFill>
                <a:latin typeface="Arial" pitchFamily="34" charset="0"/>
                <a:cs typeface="Arial" pitchFamily="34" charset="0"/>
              </a:rPr>
              <a:t>State health department requested not to release data. </a:t>
            </a: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1740" y="1795672"/>
            <a:ext cx="5180521" cy="283633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981739" y="5355713"/>
            <a:ext cx="5180521" cy="51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92589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2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AIDSVu PPT Deck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7451</TotalTime>
  <Words>10768</Words>
  <Application>Microsoft Office PowerPoint</Application>
  <PresentationFormat>On-screen Show (4:3)</PresentationFormat>
  <Paragraphs>758</Paragraphs>
  <Slides>47</Slides>
  <Notes>47</Notes>
  <HiddenSlides>0</HiddenSlides>
  <MMClips>0</MMClips>
  <ScaleCrop>false</ScaleCrop>
  <HeadingPairs>
    <vt:vector size="6" baseType="variant">
      <vt:variant>
        <vt:lpstr>Fonts Used</vt:lpstr>
      </vt:variant>
      <vt:variant>
        <vt:i4>8</vt:i4>
      </vt:variant>
      <vt:variant>
        <vt:lpstr>Theme</vt:lpstr>
      </vt:variant>
      <vt:variant>
        <vt:i4>14</vt:i4>
      </vt:variant>
      <vt:variant>
        <vt:lpstr>Slide Titles</vt:lpstr>
      </vt:variant>
      <vt:variant>
        <vt:i4>47</vt:i4>
      </vt:variant>
    </vt:vector>
  </HeadingPairs>
  <TitlesOfParts>
    <vt:vector size="69" baseType="lpstr">
      <vt:lpstr>Arial</vt:lpstr>
      <vt:lpstr>Calibri</vt:lpstr>
      <vt:lpstr>Gill Sans</vt:lpstr>
      <vt:lpstr>Helvetica</vt:lpstr>
      <vt:lpstr>Lucida Grande</vt:lpstr>
      <vt:lpstr>Segoe UI</vt:lpstr>
      <vt:lpstr>Segoe UI Bold</vt:lpstr>
      <vt:lpstr>ヒラギノ角ゴ ProN W3</vt:lpstr>
      <vt:lpstr>Office Theme</vt:lpstr>
      <vt:lpstr>AIDSVu PPT Deck Template</vt:lpstr>
      <vt:lpstr>1_AIDSVu PPT Deck Template</vt:lpstr>
      <vt:lpstr>2_AIDSVu PPT Deck Template</vt:lpstr>
      <vt:lpstr>3_AIDSVu PPT Deck Template</vt:lpstr>
      <vt:lpstr>4_AIDSVu PPT Deck Template</vt:lpstr>
      <vt:lpstr>5_AIDSVu PPT Deck Template</vt:lpstr>
      <vt:lpstr>6_AIDSVu PPT Deck Template</vt:lpstr>
      <vt:lpstr>7_AIDSVu PPT Deck Template</vt:lpstr>
      <vt:lpstr>8_AIDSVu PPT Deck Template</vt:lpstr>
      <vt:lpstr>9_AIDSVu PPT Deck Template</vt:lpstr>
      <vt:lpstr>10_AIDSVu PPT Deck Template</vt:lpstr>
      <vt:lpstr>11_AIDSVu PPT Deck Template</vt:lpstr>
      <vt:lpstr>12_AIDSVu PPT Deck Template</vt:lpstr>
      <vt:lpstr>Illustrating HIV/AIDS in the United States</vt:lpstr>
      <vt:lpstr>About AIDSVu</vt:lpstr>
      <vt:lpstr>Interactive Maps</vt:lpstr>
      <vt:lpstr>Local Statistics</vt:lpstr>
      <vt:lpstr>Other AIDSVu Features</vt:lpstr>
      <vt:lpstr>AIDSVu: Supporting the National HIV/AIDS Strategy</vt:lpstr>
      <vt:lpstr>Rates of Persons Newly Diagnosed with HIV, by County, 2013</vt:lpstr>
      <vt:lpstr>Rates of Persons Living with an HIV Diagnosis, by County, 2012</vt:lpstr>
      <vt:lpstr>Rates of Black Persons Living with an HIV Diagnosis, by County, 2012</vt:lpstr>
      <vt:lpstr>Rates of White Persons Living with an HIV Diagnosis, by County, 2012</vt:lpstr>
      <vt:lpstr>Rates of Hispanic/Latino Persons Living with an HIV Diagnosis, by County, 2012</vt:lpstr>
      <vt:lpstr>Rates of Black &amp; White Persons Living with an HIV Diagnosis, by County, 2012</vt:lpstr>
      <vt:lpstr>Rates of Hispanic/Latino &amp; White Persons Living  with an HIV Diagnosis, by County, 2012</vt:lpstr>
      <vt:lpstr>Rates of Persons Aged 13-24 Living with an HIV Diagnosis, by County, 2012 </vt:lpstr>
      <vt:lpstr>Rates of Persons Aged 25-34 Living with an HIV Diagnosis, by County, 2012 </vt:lpstr>
      <vt:lpstr>Rates of Persons Aged 35-44 Living with an HIV Diagnosis, by County, 2012 </vt:lpstr>
      <vt:lpstr>Rates of Persons Aged 45-54 Living with an HIV Diagnosis, by County, 2012 </vt:lpstr>
      <vt:lpstr>Rates of Persons Aged 55 &amp; Older Living with an HIV Diagnosis, by County, 2012 </vt:lpstr>
      <vt:lpstr>Rates of Males Living with an HIV Diagnosis,  by County, 2012</vt:lpstr>
      <vt:lpstr>Rates of Females Living with an HIV Diagnosis,  by County, 2012</vt:lpstr>
      <vt:lpstr>Rates of Persons Living with an HIV Diagnosis  by County, Southeastern U.S., 2012</vt:lpstr>
      <vt:lpstr>Rates of Black &amp; White Persons Living with an HIV Diagnosis, by County, Southeastern U.S., 2012</vt:lpstr>
      <vt:lpstr>Rates of Hispanic/Latino &amp; White Persons Living with an HIV Diagnosis, by County, Southeastern U.S., 2012</vt:lpstr>
      <vt:lpstr>Rates of Persons Living with an HIV Diagnosis &amp;  Poverty Rates, by County, 2012</vt:lpstr>
      <vt:lpstr>Rates of Persons Living with an HIV Diagnosis &amp;  Percent with High School Education, by County, 2012</vt:lpstr>
      <vt:lpstr>Rates of Persons Living with an HIV Diagnosis &amp;  Median Household Income, by County, 2012</vt:lpstr>
      <vt:lpstr>Rates of Persons Living with an HIV Diagnosis &amp; Percent of Population without Health Insurance, by County, 2012</vt:lpstr>
      <vt:lpstr>Rates of Persons Living with an HIV Diagnosis &amp;  Income Inequality (Gini Coefficient), by County, 2012</vt:lpstr>
      <vt:lpstr>Percent of Males Living with an HIV Diagnosis for whom Infection is Attributed to Male-to-Male Sexual Contact, by County, 2012</vt:lpstr>
      <vt:lpstr>Percent of Males Living with an HIV Diagnosis for whom Infection is Attributed to Male-to-Male Sexual Contact &amp;  Injection Drug Use, by County, 2012</vt:lpstr>
      <vt:lpstr>Percent of Males Living with an HIV Diagnosis for whom Infection is Attributed to Injection Drug Use, by County, 2012</vt:lpstr>
      <vt:lpstr>Percent of Males Living with an HIV Diagnosis for whom Infection is Attributed to Heterosexual Contact, by State, 2012</vt:lpstr>
      <vt:lpstr>Percent of Females Living with an HIV Diagnosis for whom Infection is Attributed to Injection Drug Use, by County, 2012</vt:lpstr>
      <vt:lpstr>Percent of Females Living with an HIV Diagnosis for whom Infection is Attributed to Heterosexual Contact, by County, 2012</vt:lpstr>
      <vt:lpstr>Rates of Persons Living with an HIV or AIDS Diagnosis, by ZIP Code, Philadelphia, 2012</vt:lpstr>
      <vt:lpstr>Rates of Persons Living with an HIV or AIDS Diagnosis, by ZIP Code &amp; Census Tract, Philadelphia, 2012</vt:lpstr>
      <vt:lpstr>Rates of Black and White Persons Living with an HIV or AIDS Diagnosis, by Census Tract, Philadelphia, 2012</vt:lpstr>
      <vt:lpstr>Rates of Persons Living with an HIV or AIDS Diagnosis, by Census Tract, Washington, D.C., 2012</vt:lpstr>
      <vt:lpstr>Rates of Persons Living with an HIV or AIDS Diagnosis, by ZIP Code &amp; Census Tract, Washington, D.C., 2012</vt:lpstr>
      <vt:lpstr>Rates of Black &amp; White Persons Living with an HIV or AIDS Diagnosis, by Census Tract, Washington, D.C., 2012</vt:lpstr>
      <vt:lpstr>Rates of Persons Living with an HIV or AIDS Diagnosis, by ZIP Code, Chicago, 2012</vt:lpstr>
      <vt:lpstr>Rates of Persons Living with an HIV or AIDS Diagnosis, by ZIP Code &amp; Census Tract, Chicago, 2012</vt:lpstr>
      <vt:lpstr>Rates of Black &amp; White Persons Living with an HIV or AIDS Diagnosis, by Census Tract, Chicago, 2012</vt:lpstr>
      <vt:lpstr>Caveats &amp; Limitations of  AIDSVu Maps</vt:lpstr>
      <vt:lpstr>Additional Resources</vt:lpstr>
      <vt:lpstr>Contact AIDSVu</vt:lpstr>
      <vt:lpstr>Index</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Larkin</dc:creator>
  <cp:lastModifiedBy>Tony Kurilla</cp:lastModifiedBy>
  <cp:revision>38</cp:revision>
  <dcterms:created xsi:type="dcterms:W3CDTF">2014-03-26T15:35:52Z</dcterms:created>
  <dcterms:modified xsi:type="dcterms:W3CDTF">2015-09-28T14:50:39Z</dcterms:modified>
</cp:coreProperties>
</file>