
<file path=[Content_Types].xml><?xml version="1.0" encoding="utf-8"?>
<Types xmlns="http://schemas.openxmlformats.org/package/2006/content-types">
  <Default Extension="bin" ContentType="image/jpe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media/image5.bin" ContentType="image/png"/>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76" r:id="rId2"/>
  </p:sldMasterIdLst>
  <p:notesMasterIdLst>
    <p:notesMasterId r:id="rId41"/>
  </p:notesMasterIdLst>
  <p:handoutMasterIdLst>
    <p:handoutMasterId r:id="rId42"/>
  </p:handoutMasterIdLst>
  <p:sldIdLst>
    <p:sldId id="274" r:id="rId3"/>
    <p:sldId id="257" r:id="rId4"/>
    <p:sldId id="302" r:id="rId5"/>
    <p:sldId id="259" r:id="rId6"/>
    <p:sldId id="260" r:id="rId7"/>
    <p:sldId id="261" r:id="rId8"/>
    <p:sldId id="299" r:id="rId9"/>
    <p:sldId id="297" r:id="rId10"/>
    <p:sldId id="296" r:id="rId11"/>
    <p:sldId id="298" r:id="rId12"/>
    <p:sldId id="267" r:id="rId13"/>
    <p:sldId id="268" r:id="rId14"/>
    <p:sldId id="269" r:id="rId15"/>
    <p:sldId id="270" r:id="rId16"/>
    <p:sldId id="271" r:id="rId17"/>
    <p:sldId id="272" r:id="rId18"/>
    <p:sldId id="273" r:id="rId19"/>
    <p:sldId id="275" r:id="rId20"/>
    <p:sldId id="276" r:id="rId21"/>
    <p:sldId id="277" r:id="rId22"/>
    <p:sldId id="278" r:id="rId23"/>
    <p:sldId id="279" r:id="rId24"/>
    <p:sldId id="280" r:id="rId25"/>
    <p:sldId id="284" r:id="rId26"/>
    <p:sldId id="285" r:id="rId27"/>
    <p:sldId id="286" r:id="rId28"/>
    <p:sldId id="287" r:id="rId29"/>
    <p:sldId id="288" r:id="rId30"/>
    <p:sldId id="289" r:id="rId31"/>
    <p:sldId id="301" r:id="rId32"/>
    <p:sldId id="291" r:id="rId33"/>
    <p:sldId id="292" r:id="rId34"/>
    <p:sldId id="293" r:id="rId35"/>
    <p:sldId id="294" r:id="rId36"/>
    <p:sldId id="295" r:id="rId37"/>
    <p:sldId id="262" r:id="rId38"/>
    <p:sldId id="263" r:id="rId39"/>
    <p:sldId id="264"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74" autoAdjust="0"/>
    <p:restoredTop sz="71071" autoAdjust="0"/>
  </p:normalViewPr>
  <p:slideViewPr>
    <p:cSldViewPr snapToGrid="0">
      <p:cViewPr varScale="1">
        <p:scale>
          <a:sx n="56" d="100"/>
          <a:sy n="56" d="100"/>
        </p:scale>
        <p:origin x="1794" y="72"/>
      </p:cViewPr>
      <p:guideLst/>
    </p:cSldViewPr>
  </p:slideViewPr>
  <p:notesTextViewPr>
    <p:cViewPr>
      <p:scale>
        <a:sx n="1" d="1"/>
        <a:sy n="1" d="1"/>
      </p:scale>
      <p:origin x="0" y="0"/>
    </p:cViewPr>
  </p:notesTextViewPr>
  <p:notesViewPr>
    <p:cSldViewPr snapToGrid="0">
      <p:cViewPr varScale="1">
        <p:scale>
          <a:sx n="87" d="100"/>
          <a:sy n="87" d="100"/>
        </p:scale>
        <p:origin x="304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8B1A589-B674-4DCA-9E8C-2283427731D3}" type="datetimeFigureOut">
              <a:rPr lang="en-US" smtClean="0"/>
              <a:t>7/12/2016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BC58386-36D1-4028-9E91-E7E966F968FF}" type="slidenum">
              <a:rPr lang="en-US" smtClean="0"/>
              <a:t>‹#›</a:t>
            </a:fld>
            <a:endParaRPr lang="en-US"/>
          </a:p>
        </p:txBody>
      </p:sp>
    </p:spTree>
    <p:extLst>
      <p:ext uri="{BB962C8B-B14F-4D97-AF65-F5344CB8AC3E}">
        <p14:creationId xmlns:p14="http://schemas.microsoft.com/office/powerpoint/2010/main" val="25254472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3FCC2A-5CAA-4BD7-9646-9006953D28AD}" type="datetimeFigureOut">
              <a:rPr lang="en-US" smtClean="0"/>
              <a:t>7/12/2016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2F10C4-67F3-44CB-BB7A-FD17F607DB64}" type="slidenum">
              <a:rPr lang="en-US" smtClean="0"/>
              <a:t>‹#›</a:t>
            </a:fld>
            <a:endParaRPr lang="en-US"/>
          </a:p>
        </p:txBody>
      </p:sp>
    </p:spTree>
    <p:extLst>
      <p:ext uri="{BB962C8B-B14F-4D97-AF65-F5344CB8AC3E}">
        <p14:creationId xmlns:p14="http://schemas.microsoft.com/office/powerpoint/2010/main" val="3938885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2F10C4-67F3-44CB-BB7A-FD17F607DB64}"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9465383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Rates of Persons Living with Diagnosed HIV, by State, 2013</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This map shows the estimated state-level rates (per 100,000 population) of adults and adolescents living with diagnosed HIV at the end of 2013.</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Data include adults and adolescents living with a diagnosis of HIV infection, regardless of the stage of disease at diagnosis, and have been statistically adjusted to account for reporting delays and missing risk-factor information, but not for incomplete reporting.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Persons living with diagnosed HIV are classified as adult or adolescent based on age (13 or</a:t>
            </a:r>
            <a:r>
              <a:rPr lang="en-US" sz="1200" b="0" i="0" u="none" strike="noStrike" kern="1200" baseline="0" dirty="0">
                <a:solidFill>
                  <a:schemeClr val="tx1"/>
                </a:solidFill>
                <a:effectLst/>
                <a:latin typeface="+mn-lt"/>
                <a:ea typeface="+mn-ea"/>
                <a:cs typeface="+mn-cs"/>
              </a:rPr>
              <a:t> greater)</a:t>
            </a:r>
            <a:r>
              <a:rPr lang="en-US" sz="1200" b="0" i="0" u="none" strike="noStrike" kern="1200" dirty="0">
                <a:solidFill>
                  <a:schemeClr val="tx1"/>
                </a:solidFill>
                <a:effectLst/>
                <a:latin typeface="+mn-lt"/>
                <a:ea typeface="+mn-ea"/>
                <a:cs typeface="+mn-cs"/>
              </a:rPr>
              <a:t> at end of 2013.</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Data were released to AIDSVu in accordance with state health departments' HIV surveillance data re-release agreements with CDC.</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More information about </a:t>
            </a:r>
            <a:r>
              <a:rPr lang="en-US" sz="1200" b="0" i="0" u="none" strike="noStrike" kern="1200" dirty="0" err="1">
                <a:solidFill>
                  <a:schemeClr val="tx1"/>
                </a:solidFill>
                <a:effectLst/>
                <a:latin typeface="+mn-lt"/>
                <a:ea typeface="+mn-ea"/>
                <a:cs typeface="+mn-cs"/>
              </a:rPr>
              <a:t>AIDSVu's</a:t>
            </a:r>
            <a:r>
              <a:rPr lang="en-US" sz="1200" b="0" i="0" u="none" strike="noStrike" kern="1200" dirty="0">
                <a:solidFill>
                  <a:schemeClr val="tx1"/>
                </a:solidFill>
                <a:effectLst/>
                <a:latin typeface="+mn-lt"/>
                <a:ea typeface="+mn-ea"/>
                <a:cs typeface="+mn-cs"/>
              </a:rPr>
              <a:t> data methods and sources can be found at www.aidsvu.org</a:t>
            </a:r>
            <a:endParaRPr lang="en-US" dirty="0"/>
          </a:p>
        </p:txBody>
      </p:sp>
      <p:sp>
        <p:nvSpPr>
          <p:cNvPr id="4" name="Slide Number Placeholder 3"/>
          <p:cNvSpPr>
            <a:spLocks noGrp="1"/>
          </p:cNvSpPr>
          <p:nvPr>
            <p:ph type="sldNum" sz="quarter" idx="10"/>
          </p:nvPr>
        </p:nvSpPr>
        <p:spPr/>
        <p:txBody>
          <a:bodyPr/>
          <a:lstStyle/>
          <a:p>
            <a:fld id="{8D2F10C4-67F3-44CB-BB7A-FD17F607DB64}" type="slidenum">
              <a:rPr lang="en-US" smtClean="0"/>
              <a:t>10</a:t>
            </a:fld>
            <a:endParaRPr lang="en-US"/>
          </a:p>
        </p:txBody>
      </p:sp>
    </p:spTree>
    <p:extLst>
      <p:ext uri="{BB962C8B-B14F-4D97-AF65-F5344CB8AC3E}">
        <p14:creationId xmlns:p14="http://schemas.microsoft.com/office/powerpoint/2010/main" val="41513835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Rates of Persons Living with Diagnosed HIV, by County, 2013</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This map shows the estimated county-level rates (per 100,000 population) of adults and adolescents living with diagnosed HIV at the end of 2013.</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Data include adults and adolescents living with a diagnosis of HIV infection, regardless of the stage of disease at diagnosis, and have been statistically adjusted to account for reporting delays and missing risk-factor information, but not for incomplete reporting.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Persons living with diagnosed HIV are classified as adult or adolescent based on age at end of 2013.</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There are no counties in Alaska, the District of Columbia, and Puerto Rico.</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Data were released to </a:t>
            </a:r>
            <a:r>
              <a:rPr lang="en-US" sz="1200" b="0" i="0" u="none" strike="noStrike" kern="1200" dirty="0" err="1">
                <a:solidFill>
                  <a:schemeClr val="tx1"/>
                </a:solidFill>
                <a:effectLst/>
                <a:latin typeface="+mn-lt"/>
                <a:ea typeface="+mn-ea"/>
                <a:cs typeface="+mn-cs"/>
              </a:rPr>
              <a:t>AIDSVu</a:t>
            </a:r>
            <a:r>
              <a:rPr lang="en-US" sz="1200" b="0" i="0" u="none" strike="noStrike" kern="1200" dirty="0">
                <a:solidFill>
                  <a:schemeClr val="tx1"/>
                </a:solidFill>
                <a:effectLst/>
                <a:latin typeface="+mn-lt"/>
                <a:ea typeface="+mn-ea"/>
                <a:cs typeface="+mn-cs"/>
              </a:rPr>
              <a:t> in accordance with state health departments' HIV surveillance data re-release agreements with CDC.</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More information about </a:t>
            </a:r>
            <a:r>
              <a:rPr lang="en-US" sz="1200" b="0" i="0" u="none" strike="noStrike" kern="1200" dirty="0" err="1">
                <a:solidFill>
                  <a:schemeClr val="tx1"/>
                </a:solidFill>
                <a:effectLst/>
                <a:latin typeface="+mn-lt"/>
                <a:ea typeface="+mn-ea"/>
                <a:cs typeface="+mn-cs"/>
              </a:rPr>
              <a:t>AIDSVu's</a:t>
            </a:r>
            <a:r>
              <a:rPr lang="en-US" sz="1200" b="0" i="0" u="none" strike="noStrike" kern="1200" dirty="0">
                <a:solidFill>
                  <a:schemeClr val="tx1"/>
                </a:solidFill>
                <a:effectLst/>
                <a:latin typeface="+mn-lt"/>
                <a:ea typeface="+mn-ea"/>
                <a:cs typeface="+mn-cs"/>
              </a:rPr>
              <a:t> data methods and sources can be found at www.aidsvu.org.</a:t>
            </a:r>
            <a:endParaRPr dirty="0"/>
          </a:p>
        </p:txBody>
      </p:sp>
      <p:sp>
        <p:nvSpPr>
          <p:cNvPr id="4" name="Slide Number Placeholder 3"/>
          <p:cNvSpPr>
            <a:spLocks noGrp="1"/>
          </p:cNvSpPr>
          <p:nvPr>
            <p:ph type="sldNum" sz="quarter" idx="10"/>
          </p:nvPr>
        </p:nvSpPr>
        <p:spPr/>
        <p:txBody>
          <a:bodyPr/>
          <a:lstStyle/>
          <a:p>
            <a:fld id="{62687161-A786-466C-928D-D27BF9A3121D}"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9087424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Rates of Black Persons Living with Diagnosed HIV, by County, 2013</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This map shows the estimated county-level rates (per 100,000 population) of black adults and adolescents living with diagnosed HIV at the end of 2013.</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Data include adults and adolescents living with a diagnosis of HIV infection, regardless of the stage of disease at diagnosis, and have been statistically adjusted to account for reporting delays and missing risk-factor information, but not for incomplete reporting.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Persons living with diagnosed HIV are classified as adult or adolescent based on age at end of 2013.</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There are no counties in Alaska, the District of Columbia, and Puerto Rico.</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Data were released to </a:t>
            </a:r>
            <a:r>
              <a:rPr lang="en-US" sz="1200" b="0" i="0" u="none" strike="noStrike" kern="1200" dirty="0" err="1">
                <a:solidFill>
                  <a:schemeClr val="tx1"/>
                </a:solidFill>
                <a:effectLst/>
                <a:latin typeface="+mn-lt"/>
                <a:ea typeface="+mn-ea"/>
                <a:cs typeface="+mn-cs"/>
              </a:rPr>
              <a:t>AIDSVu</a:t>
            </a:r>
            <a:r>
              <a:rPr lang="en-US" sz="1200" b="0" i="0" u="none" strike="noStrike" kern="1200" dirty="0">
                <a:solidFill>
                  <a:schemeClr val="tx1"/>
                </a:solidFill>
                <a:effectLst/>
                <a:latin typeface="+mn-lt"/>
                <a:ea typeface="+mn-ea"/>
                <a:cs typeface="+mn-cs"/>
              </a:rPr>
              <a:t> in accordance with state health departments' HIV surveillance data re-release agreements with CDC.</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More information about </a:t>
            </a:r>
            <a:r>
              <a:rPr lang="en-US" sz="1200" b="0" i="0" u="none" strike="noStrike" kern="1200" dirty="0" err="1">
                <a:solidFill>
                  <a:schemeClr val="tx1"/>
                </a:solidFill>
                <a:effectLst/>
                <a:latin typeface="+mn-lt"/>
                <a:ea typeface="+mn-ea"/>
                <a:cs typeface="+mn-cs"/>
              </a:rPr>
              <a:t>AIDSVu's</a:t>
            </a:r>
            <a:r>
              <a:rPr lang="en-US" sz="1200" b="0" i="0" u="none" strike="noStrike" kern="1200" dirty="0">
                <a:solidFill>
                  <a:schemeClr val="tx1"/>
                </a:solidFill>
                <a:effectLst/>
                <a:latin typeface="+mn-lt"/>
                <a:ea typeface="+mn-ea"/>
                <a:cs typeface="+mn-cs"/>
              </a:rPr>
              <a:t> data methods and sources can be found at www.aidsvu.org.</a:t>
            </a:r>
            <a:endParaRPr dirty="0"/>
          </a:p>
        </p:txBody>
      </p:sp>
      <p:sp>
        <p:nvSpPr>
          <p:cNvPr id="4" name="Slide Number Placeholder 3"/>
          <p:cNvSpPr>
            <a:spLocks noGrp="1"/>
          </p:cNvSpPr>
          <p:nvPr>
            <p:ph type="sldNum" sz="quarter" idx="10"/>
          </p:nvPr>
        </p:nvSpPr>
        <p:spPr/>
        <p:txBody>
          <a:bodyPr/>
          <a:lstStyle/>
          <a:p>
            <a:fld id="{62687161-A786-466C-928D-D27BF9A3121D}"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8980466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Rates of White Persons Living with Diagnosed HIV, by County, 2013</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This map shows the estimated county-level rates (per 100,000 population) of white adults and adolescents living with diagnosed HIV at the end of 2013.</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Data include adults and adolescents living with a diagnosis of HIV infection, regardless of the stage of disease at diagnosis, and have been statistically adjusted to account for reporting delays and missing risk-factor information, but not for incomplete reporting.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Persons living with diagnosed HIV are classified as adult or adolescent based on age at end of 2013.</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There are no counties in Alaska, the District of Columbia, and Puerto Rico.</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Data were released to </a:t>
            </a:r>
            <a:r>
              <a:rPr lang="en-US" sz="1200" b="0" i="0" u="none" strike="noStrike" kern="1200" dirty="0" err="1">
                <a:solidFill>
                  <a:schemeClr val="tx1"/>
                </a:solidFill>
                <a:effectLst/>
                <a:latin typeface="+mn-lt"/>
                <a:ea typeface="+mn-ea"/>
                <a:cs typeface="+mn-cs"/>
              </a:rPr>
              <a:t>AIDSVu</a:t>
            </a:r>
            <a:r>
              <a:rPr lang="en-US" sz="1200" b="0" i="0" u="none" strike="noStrike" kern="1200" dirty="0">
                <a:solidFill>
                  <a:schemeClr val="tx1"/>
                </a:solidFill>
                <a:effectLst/>
                <a:latin typeface="+mn-lt"/>
                <a:ea typeface="+mn-ea"/>
                <a:cs typeface="+mn-cs"/>
              </a:rPr>
              <a:t> in accordance with state health departments' HIV surveillance data re-release agreements with CDC.</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More information about </a:t>
            </a:r>
            <a:r>
              <a:rPr lang="en-US" sz="1200" b="0" i="0" u="none" strike="noStrike" kern="1200" dirty="0" err="1">
                <a:solidFill>
                  <a:schemeClr val="tx1"/>
                </a:solidFill>
                <a:effectLst/>
                <a:latin typeface="+mn-lt"/>
                <a:ea typeface="+mn-ea"/>
                <a:cs typeface="+mn-cs"/>
              </a:rPr>
              <a:t>AIDSVu's</a:t>
            </a:r>
            <a:r>
              <a:rPr lang="en-US" sz="1200" b="0" i="0" u="none" strike="noStrike" kern="1200" dirty="0">
                <a:solidFill>
                  <a:schemeClr val="tx1"/>
                </a:solidFill>
                <a:effectLst/>
                <a:latin typeface="+mn-lt"/>
                <a:ea typeface="+mn-ea"/>
                <a:cs typeface="+mn-cs"/>
              </a:rPr>
              <a:t> data methods and sources can be found at www.aidsvu.org.</a:t>
            </a:r>
            <a:endParaRPr dirty="0"/>
          </a:p>
        </p:txBody>
      </p:sp>
      <p:sp>
        <p:nvSpPr>
          <p:cNvPr id="4" name="Slide Number Placeholder 3"/>
          <p:cNvSpPr>
            <a:spLocks noGrp="1"/>
          </p:cNvSpPr>
          <p:nvPr>
            <p:ph type="sldNum" sz="quarter" idx="10"/>
          </p:nvPr>
        </p:nvSpPr>
        <p:spPr/>
        <p:txBody>
          <a:bodyPr/>
          <a:lstStyle/>
          <a:p>
            <a:fld id="{62687161-A786-466C-928D-D27BF9A3121D}"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239197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Rates of Hispanic/Latino Persons Living with Diagnosed HIV, by County, 2013</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This map shows the estimated county-level rates (per 100,000 population) of Hispanic/Latino adults and adolescents living with diagnosed HIV at the end of 2013.</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Data include adults and adolescents living with a diagnosis of HIV infection, regardless of the stage of disease at diagnosis, and have been statistically adjusted to account for reporting delays and missing risk-factor information, but not for incomplete reporting.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Persons living with diagnosed HIV are classified as adult or adolescent based on age at end of 2013.</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There are no counties in Alaska, the District of Columbia, and Puerto Rico.</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Data were released to </a:t>
            </a:r>
            <a:r>
              <a:rPr lang="en-US" sz="1200" b="0" i="0" u="none" strike="noStrike" kern="1200" dirty="0" err="1">
                <a:solidFill>
                  <a:schemeClr val="tx1"/>
                </a:solidFill>
                <a:effectLst/>
                <a:latin typeface="+mn-lt"/>
                <a:ea typeface="+mn-ea"/>
                <a:cs typeface="+mn-cs"/>
              </a:rPr>
              <a:t>AIDSVu</a:t>
            </a:r>
            <a:r>
              <a:rPr lang="en-US" sz="1200" b="0" i="0" u="none" strike="noStrike" kern="1200" dirty="0">
                <a:solidFill>
                  <a:schemeClr val="tx1"/>
                </a:solidFill>
                <a:effectLst/>
                <a:latin typeface="+mn-lt"/>
                <a:ea typeface="+mn-ea"/>
                <a:cs typeface="+mn-cs"/>
              </a:rPr>
              <a:t> in accordance with state health departments' HIV surveillance data re-release agreements with CDC.</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More information about </a:t>
            </a:r>
            <a:r>
              <a:rPr lang="en-US" sz="1200" b="0" i="0" u="none" strike="noStrike" kern="1200" dirty="0" err="1">
                <a:solidFill>
                  <a:schemeClr val="tx1"/>
                </a:solidFill>
                <a:effectLst/>
                <a:latin typeface="+mn-lt"/>
                <a:ea typeface="+mn-ea"/>
                <a:cs typeface="+mn-cs"/>
              </a:rPr>
              <a:t>AIDSVu's</a:t>
            </a:r>
            <a:r>
              <a:rPr lang="en-US" sz="1200" b="0" i="0" u="none" strike="noStrike" kern="1200" dirty="0">
                <a:solidFill>
                  <a:schemeClr val="tx1"/>
                </a:solidFill>
                <a:effectLst/>
                <a:latin typeface="+mn-lt"/>
                <a:ea typeface="+mn-ea"/>
                <a:cs typeface="+mn-cs"/>
              </a:rPr>
              <a:t> data methods and sources can be found at www.aidsvu.org.</a:t>
            </a:r>
            <a:endParaRPr dirty="0"/>
          </a:p>
        </p:txBody>
      </p:sp>
      <p:sp>
        <p:nvSpPr>
          <p:cNvPr id="4" name="Slide Number Placeholder 3"/>
          <p:cNvSpPr>
            <a:spLocks noGrp="1"/>
          </p:cNvSpPr>
          <p:nvPr>
            <p:ph type="sldNum" sz="quarter" idx="10"/>
          </p:nvPr>
        </p:nvSpPr>
        <p:spPr/>
        <p:txBody>
          <a:bodyPr/>
          <a:lstStyle/>
          <a:p>
            <a:fld id="{62687161-A786-466C-928D-D27BF9A3121D}"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460202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Rates of Black &amp; White Persons Living with Diagnosed HIV, by County, 2013</a:t>
            </a:r>
          </a:p>
          <a:p>
            <a:endParaRPr lang="en-US" dirty="0"/>
          </a:p>
          <a:p>
            <a:r>
              <a:rPr lang="en-US" dirty="0"/>
              <a:t>These maps show a comparison of the estimated county-level rates (per 100,000 population) of black &amp; white adults and adolescents living with diagnosed HIV at the end of 2013.</a:t>
            </a:r>
          </a:p>
          <a:p>
            <a:endParaRPr lang="en-US" dirty="0"/>
          </a:p>
          <a:p>
            <a:r>
              <a:rPr lang="en-US" dirty="0"/>
              <a:t>Data include adults and adolescents living with a diagnosis of HIV infection, regardless of the stage of disease at diagnosis, and have been statistically adjusted to account for reporting delays and missing risk-factor information, but not for incomplete reporting. </a:t>
            </a:r>
          </a:p>
          <a:p>
            <a:endParaRPr lang="en-US" dirty="0"/>
          </a:p>
          <a:p>
            <a:r>
              <a:rPr lang="en-US" dirty="0"/>
              <a:t>Persons living with diagnosed HIV are classified as adult or adolescent based on age at end of </a:t>
            </a:r>
            <a:r>
              <a:rPr lang="en-US" sz="1200" b="0" i="0" u="none" strike="noStrike" kern="1200" dirty="0">
                <a:solidFill>
                  <a:schemeClr val="tx1"/>
                </a:solidFill>
                <a:effectLst/>
                <a:latin typeface="+mn-lt"/>
                <a:ea typeface="+mn-ea"/>
                <a:cs typeface="+mn-cs"/>
              </a:rPr>
              <a:t>2013.</a:t>
            </a:r>
          </a:p>
          <a:p>
            <a:endParaRPr lang="en-US" dirty="0"/>
          </a:p>
          <a:p>
            <a:r>
              <a:rPr lang="en-US" dirty="0"/>
              <a:t>There are no counties in Alaska, the District of Columbia, and Puerto Rico.</a:t>
            </a:r>
          </a:p>
          <a:p>
            <a:endParaRPr lang="en-US" dirty="0"/>
          </a:p>
          <a:p>
            <a:r>
              <a:rPr lang="en-US" dirty="0"/>
              <a:t>Data were released to </a:t>
            </a:r>
            <a:r>
              <a:rPr lang="en-US" dirty="0" err="1"/>
              <a:t>AIDSVu</a:t>
            </a:r>
            <a:r>
              <a:rPr lang="en-US" dirty="0"/>
              <a:t> in accordance with state health departments' HIV surveillance data re-release agreements with CDC.</a:t>
            </a:r>
          </a:p>
          <a:p>
            <a:endParaRPr lang="en-US" dirty="0"/>
          </a:p>
          <a:p>
            <a:r>
              <a:rPr lang="en-US" dirty="0"/>
              <a:t>More information about </a:t>
            </a:r>
            <a:r>
              <a:rPr lang="en-US" dirty="0" err="1"/>
              <a:t>AIDSVu's</a:t>
            </a:r>
            <a:r>
              <a:rPr lang="en-US" dirty="0"/>
              <a:t> data methods and sources can be found at www.aidsvu.org.</a:t>
            </a:r>
            <a:endParaRPr dirty="0"/>
          </a:p>
        </p:txBody>
      </p:sp>
      <p:sp>
        <p:nvSpPr>
          <p:cNvPr id="4" name="Slide Number Placeholder 3"/>
          <p:cNvSpPr>
            <a:spLocks noGrp="1"/>
          </p:cNvSpPr>
          <p:nvPr>
            <p:ph type="sldNum" sz="quarter" idx="10"/>
          </p:nvPr>
        </p:nvSpPr>
        <p:spPr/>
        <p:txBody>
          <a:bodyPr/>
          <a:lstStyle/>
          <a:p>
            <a:fld id="{62687161-A786-466C-928D-D27BF9A3121D}"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2556543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Rates of Hispanic/Latino &amp; White Persons Living with Diagnosed HIV, by County, 2013</a:t>
            </a:r>
          </a:p>
          <a:p>
            <a:endParaRPr lang="en-US" dirty="0"/>
          </a:p>
          <a:p>
            <a:r>
              <a:rPr lang="en-US" dirty="0"/>
              <a:t>These maps show a comparison of the estimated county-level rates (per 100,000 population) of Hispanic/Latino &amp; white adults and adolescents living with diagnosed HIV at the end of 2013.</a:t>
            </a:r>
          </a:p>
          <a:p>
            <a:endParaRPr lang="en-US" dirty="0"/>
          </a:p>
          <a:p>
            <a:r>
              <a:rPr lang="en-US" dirty="0"/>
              <a:t>Data include adults and adolescents living with a diagnosis of HIV infection, regardless of the stage of disease at diagnosis, and have been statistically adjusted to account for reporting delays and missing risk-factor information, but not for incomplete reporting. </a:t>
            </a:r>
          </a:p>
          <a:p>
            <a:endParaRPr lang="en-US" dirty="0"/>
          </a:p>
          <a:p>
            <a:r>
              <a:rPr lang="en-US" dirty="0"/>
              <a:t>Persons living with diagnosed HIV are classified as adult or adolescent based on age at end of </a:t>
            </a:r>
            <a:r>
              <a:rPr lang="en-US" sz="1200" b="0" i="0" u="none" strike="noStrike" kern="1200" dirty="0">
                <a:solidFill>
                  <a:schemeClr val="tx1"/>
                </a:solidFill>
                <a:effectLst/>
                <a:latin typeface="+mn-lt"/>
                <a:ea typeface="+mn-ea"/>
                <a:cs typeface="+mn-cs"/>
              </a:rPr>
              <a:t>2013.</a:t>
            </a:r>
          </a:p>
          <a:p>
            <a:endParaRPr lang="en-US" dirty="0"/>
          </a:p>
          <a:p>
            <a:r>
              <a:rPr lang="en-US" dirty="0"/>
              <a:t>There are no counties in Alaska, the District of Columbia, and Puerto Rico.</a:t>
            </a:r>
          </a:p>
          <a:p>
            <a:endParaRPr lang="en-US" dirty="0"/>
          </a:p>
          <a:p>
            <a:r>
              <a:rPr lang="en-US" dirty="0"/>
              <a:t>Data were released to </a:t>
            </a:r>
            <a:r>
              <a:rPr lang="en-US" dirty="0" err="1"/>
              <a:t>AIDSVu</a:t>
            </a:r>
            <a:r>
              <a:rPr lang="en-US" dirty="0"/>
              <a:t> in accordance with state health departments' HIV surveillance data re-release agreements with CDC.</a:t>
            </a:r>
          </a:p>
          <a:p>
            <a:endParaRPr lang="en-US" dirty="0"/>
          </a:p>
          <a:p>
            <a:r>
              <a:rPr lang="en-US" dirty="0"/>
              <a:t>More information about </a:t>
            </a:r>
            <a:r>
              <a:rPr lang="en-US" dirty="0" err="1"/>
              <a:t>AIDSVu's</a:t>
            </a:r>
            <a:r>
              <a:rPr lang="en-US" dirty="0"/>
              <a:t> data methods and sources can be found at www.aidsvu.org.</a:t>
            </a:r>
            <a:endParaRPr dirty="0"/>
          </a:p>
        </p:txBody>
      </p:sp>
      <p:sp>
        <p:nvSpPr>
          <p:cNvPr id="4" name="Slide Number Placeholder 3"/>
          <p:cNvSpPr>
            <a:spLocks noGrp="1"/>
          </p:cNvSpPr>
          <p:nvPr>
            <p:ph type="sldNum" sz="quarter" idx="10"/>
          </p:nvPr>
        </p:nvSpPr>
        <p:spPr/>
        <p:txBody>
          <a:bodyPr/>
          <a:lstStyle/>
          <a:p>
            <a:fld id="{62687161-A786-466C-928D-D27BF9A3121D}"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6851781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Rates of Persons, aged 13-24, Living with Diagnosed HIV, by County, 2013</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This map shows the estimated county-level rates (per 100,000 population) of adults and adolescents aged 13-24 living with diagnosed HIV at the end of 2013.</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Data include adults and adolescents living with a diagnosis of HIV infection, regardless of the stage of disease at diagnosis, and have been statistically adjusted to account for reporting delays and missing risk-factor information, but not for incomplete reporting.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Persons living with diagnosed HIV are classified as adult or adolescent based on age at end of 2013.</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There are no counties in Alaska, the District of Columbia, and Puerto Rico.</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Data were released to </a:t>
            </a:r>
            <a:r>
              <a:rPr lang="en-US" sz="1200" b="0" i="0" u="none" strike="noStrike" kern="1200" dirty="0" err="1">
                <a:solidFill>
                  <a:schemeClr val="tx1"/>
                </a:solidFill>
                <a:effectLst/>
                <a:latin typeface="+mn-lt"/>
                <a:ea typeface="+mn-ea"/>
                <a:cs typeface="+mn-cs"/>
              </a:rPr>
              <a:t>AIDSVu</a:t>
            </a:r>
            <a:r>
              <a:rPr lang="en-US" sz="1200" b="0" i="0" u="none" strike="noStrike" kern="1200" dirty="0">
                <a:solidFill>
                  <a:schemeClr val="tx1"/>
                </a:solidFill>
                <a:effectLst/>
                <a:latin typeface="+mn-lt"/>
                <a:ea typeface="+mn-ea"/>
                <a:cs typeface="+mn-cs"/>
              </a:rPr>
              <a:t> in accordance with state health departments' HIV surveillance data re-release agreements with CDC.</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More information about </a:t>
            </a:r>
            <a:r>
              <a:rPr lang="en-US" sz="1200" b="0" i="0" u="none" strike="noStrike" kern="1200" dirty="0" err="1">
                <a:solidFill>
                  <a:schemeClr val="tx1"/>
                </a:solidFill>
                <a:effectLst/>
                <a:latin typeface="+mn-lt"/>
                <a:ea typeface="+mn-ea"/>
                <a:cs typeface="+mn-cs"/>
              </a:rPr>
              <a:t>AIDSVu's</a:t>
            </a:r>
            <a:r>
              <a:rPr lang="en-US" sz="1200" b="0" i="0" u="none" strike="noStrike" kern="1200" dirty="0">
                <a:solidFill>
                  <a:schemeClr val="tx1"/>
                </a:solidFill>
                <a:effectLst/>
                <a:latin typeface="+mn-lt"/>
                <a:ea typeface="+mn-ea"/>
                <a:cs typeface="+mn-cs"/>
              </a:rPr>
              <a:t> data methods and sources can be found at www.aidsvu.org.</a:t>
            </a:r>
            <a:endParaRPr dirty="0"/>
          </a:p>
        </p:txBody>
      </p:sp>
      <p:sp>
        <p:nvSpPr>
          <p:cNvPr id="4" name="Slide Number Placeholder 3"/>
          <p:cNvSpPr>
            <a:spLocks noGrp="1"/>
          </p:cNvSpPr>
          <p:nvPr>
            <p:ph type="sldNum" sz="quarter" idx="10"/>
          </p:nvPr>
        </p:nvSpPr>
        <p:spPr/>
        <p:txBody>
          <a:bodyPr/>
          <a:lstStyle/>
          <a:p>
            <a:fld id="{62687161-A786-466C-928D-D27BF9A3121D}"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5211149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Rates of Persons,</a:t>
            </a:r>
            <a:r>
              <a:rPr lang="en-US" sz="1200" b="0" i="0" u="none" strike="noStrike" kern="1200" baseline="0" dirty="0">
                <a:solidFill>
                  <a:schemeClr val="tx1"/>
                </a:solidFill>
                <a:effectLst/>
                <a:latin typeface="+mn-lt"/>
                <a:ea typeface="+mn-ea"/>
                <a:cs typeface="+mn-cs"/>
              </a:rPr>
              <a:t> a</a:t>
            </a:r>
            <a:r>
              <a:rPr lang="en-US" sz="1200" b="0" i="0" u="none" strike="noStrike" kern="1200" dirty="0">
                <a:solidFill>
                  <a:schemeClr val="tx1"/>
                </a:solidFill>
                <a:effectLst/>
                <a:latin typeface="+mn-lt"/>
                <a:ea typeface="+mn-ea"/>
                <a:cs typeface="+mn-cs"/>
              </a:rPr>
              <a:t>ged 25-34, Living with Diagnosed HIV, by County, 2013</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This map shows the estimated county-level rates (per 100,000 population) of adults and adolescents aged 25-34 living with diagnosed HIV at the end of 2013.</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Data include adults and adolescents living with a diagnosis of HIV infection, regardless of the stage of disease at diagnosis, and have been statistically adjusted to account for reporting delays and missing risk-factor information, but not for incomplete reporting.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Persons living with diagnosed HIV are classified as adult or adolescent based on age at end of 2013.</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There are no counties in Alaska, the District of Columbia, and Puerto Rico.</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Data were released to </a:t>
            </a:r>
            <a:r>
              <a:rPr lang="en-US" sz="1200" b="0" i="0" u="none" strike="noStrike" kern="1200" dirty="0" err="1">
                <a:solidFill>
                  <a:schemeClr val="tx1"/>
                </a:solidFill>
                <a:effectLst/>
                <a:latin typeface="+mn-lt"/>
                <a:ea typeface="+mn-ea"/>
                <a:cs typeface="+mn-cs"/>
              </a:rPr>
              <a:t>AIDSVu</a:t>
            </a:r>
            <a:r>
              <a:rPr lang="en-US" sz="1200" b="0" i="0" u="none" strike="noStrike" kern="1200" dirty="0">
                <a:solidFill>
                  <a:schemeClr val="tx1"/>
                </a:solidFill>
                <a:effectLst/>
                <a:latin typeface="+mn-lt"/>
                <a:ea typeface="+mn-ea"/>
                <a:cs typeface="+mn-cs"/>
              </a:rPr>
              <a:t> in accordance with state health departments' HIV surveillance data re-release agreements with CDC.</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More information about </a:t>
            </a:r>
            <a:r>
              <a:rPr lang="en-US" sz="1200" b="0" i="0" u="none" strike="noStrike" kern="1200" dirty="0" err="1">
                <a:solidFill>
                  <a:schemeClr val="tx1"/>
                </a:solidFill>
                <a:effectLst/>
                <a:latin typeface="+mn-lt"/>
                <a:ea typeface="+mn-ea"/>
                <a:cs typeface="+mn-cs"/>
              </a:rPr>
              <a:t>AIDSVu's</a:t>
            </a:r>
            <a:r>
              <a:rPr lang="en-US" sz="1200" b="0" i="0" u="none" strike="noStrike" kern="1200" dirty="0">
                <a:solidFill>
                  <a:schemeClr val="tx1"/>
                </a:solidFill>
                <a:effectLst/>
                <a:latin typeface="+mn-lt"/>
                <a:ea typeface="+mn-ea"/>
                <a:cs typeface="+mn-cs"/>
              </a:rPr>
              <a:t> data methods and sources can be found at www.aidsvu.org.</a:t>
            </a:r>
            <a:endParaRPr dirty="0"/>
          </a:p>
        </p:txBody>
      </p:sp>
      <p:sp>
        <p:nvSpPr>
          <p:cNvPr id="4" name="Slide Number Placeholder 3"/>
          <p:cNvSpPr>
            <a:spLocks noGrp="1"/>
          </p:cNvSpPr>
          <p:nvPr>
            <p:ph type="sldNum" sz="quarter" idx="10"/>
          </p:nvPr>
        </p:nvSpPr>
        <p:spPr/>
        <p:txBody>
          <a:bodyPr/>
          <a:lstStyle/>
          <a:p>
            <a:fld id="{62687161-A786-466C-928D-D27BF9A3121D}"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1624136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Rates of Persons, aged 35-44, Living with Diagnosed HIV, by County, 2013</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This map shows the estimated county-level rates (per 100,000 population) of adults and adolescents aged 35-44 living with diagnosed HIV at the end of 2013.</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Data include adults and adolescents living with a diagnosis of HIV infection, regardless of the stage of disease at diagnosis, and have been statistically adjusted to account for reporting delays and missing risk-factor information, but not for incomplete reporting.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Persons living with diagnosed HIV are classified as adult or adolescent based on age at end of 2013.</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There are no counties in Alaska, the District of Columbia, and Puerto Rico.</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Data were released to </a:t>
            </a:r>
            <a:r>
              <a:rPr lang="en-US" sz="1200" b="0" i="0" u="none" strike="noStrike" kern="1200" dirty="0" err="1">
                <a:solidFill>
                  <a:schemeClr val="tx1"/>
                </a:solidFill>
                <a:effectLst/>
                <a:latin typeface="+mn-lt"/>
                <a:ea typeface="+mn-ea"/>
                <a:cs typeface="+mn-cs"/>
              </a:rPr>
              <a:t>AIDSVu</a:t>
            </a:r>
            <a:r>
              <a:rPr lang="en-US" sz="1200" b="0" i="0" u="none" strike="noStrike" kern="1200" dirty="0">
                <a:solidFill>
                  <a:schemeClr val="tx1"/>
                </a:solidFill>
                <a:effectLst/>
                <a:latin typeface="+mn-lt"/>
                <a:ea typeface="+mn-ea"/>
                <a:cs typeface="+mn-cs"/>
              </a:rPr>
              <a:t> in accordance with state health departments' HIV surveillance data re-release agreements with CDC.</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More information about </a:t>
            </a:r>
            <a:r>
              <a:rPr lang="en-US" sz="1200" b="0" i="0" u="none" strike="noStrike" kern="1200" dirty="0" err="1">
                <a:solidFill>
                  <a:schemeClr val="tx1"/>
                </a:solidFill>
                <a:effectLst/>
                <a:latin typeface="+mn-lt"/>
                <a:ea typeface="+mn-ea"/>
                <a:cs typeface="+mn-cs"/>
              </a:rPr>
              <a:t>AIDSVu's</a:t>
            </a:r>
            <a:r>
              <a:rPr lang="en-US" sz="1200" b="0" i="0" u="none" strike="noStrike" kern="1200" dirty="0">
                <a:solidFill>
                  <a:schemeClr val="tx1"/>
                </a:solidFill>
                <a:effectLst/>
                <a:latin typeface="+mn-lt"/>
                <a:ea typeface="+mn-ea"/>
                <a:cs typeface="+mn-cs"/>
              </a:rPr>
              <a:t> data methods and sources can be found at www.aidsvu.org.</a:t>
            </a:r>
            <a:endParaRPr dirty="0"/>
          </a:p>
        </p:txBody>
      </p:sp>
      <p:sp>
        <p:nvSpPr>
          <p:cNvPr id="4" name="Slide Number Placeholder 3"/>
          <p:cNvSpPr>
            <a:spLocks noGrp="1"/>
          </p:cNvSpPr>
          <p:nvPr>
            <p:ph type="sldNum" sz="quarter" idx="10"/>
          </p:nvPr>
        </p:nvSpPr>
        <p:spPr/>
        <p:txBody>
          <a:bodyPr/>
          <a:lstStyle/>
          <a:p>
            <a:fld id="{62687161-A786-466C-928D-D27BF9A3121D}"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722251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7788" eaLnBrk="1" hangingPunct="1">
              <a:spcBef>
                <a:spcPct val="0"/>
              </a:spcBef>
            </a:pPr>
            <a:r>
              <a:rPr lang="en-US" altLang="en-US" dirty="0">
                <a:solidFill>
                  <a:srgbClr val="000000"/>
                </a:solidFill>
                <a:cs typeface="Segoe UI" panose="020B0502040204020203" pitchFamily="34" charset="0"/>
                <a:sym typeface="Segoe UI" panose="020B0502040204020203" pitchFamily="34" charset="0"/>
              </a:rPr>
              <a:t>AIDSVu is a compilation of interactive, online maps that allows users to visually explore the HIV epidemic in the U.S. alongside critical resources, such as HIV testing and treatment center locations.</a:t>
            </a:r>
          </a:p>
          <a:p>
            <a:pPr marL="77788" eaLnBrk="1" hangingPunct="1">
              <a:spcBef>
                <a:spcPct val="0"/>
              </a:spcBef>
            </a:pPr>
            <a:endParaRPr lang="en-US" altLang="en-US" dirty="0">
              <a:solidFill>
                <a:srgbClr val="000000"/>
              </a:solidFill>
              <a:cs typeface="Segoe UI" panose="020B0502040204020203" pitchFamily="34" charset="0"/>
              <a:sym typeface="Segoe UI" panose="020B0502040204020203" pitchFamily="34" charset="0"/>
            </a:endParaRPr>
          </a:p>
          <a:p>
            <a:pPr marL="77788" eaLnBrk="1" hangingPunct="1">
              <a:spcBef>
                <a:spcPct val="0"/>
              </a:spcBef>
            </a:pPr>
            <a:r>
              <a:rPr lang="en-US" altLang="en-US" dirty="0" err="1">
                <a:solidFill>
                  <a:srgbClr val="000000"/>
                </a:solidFill>
                <a:cs typeface="Segoe UI" panose="020B0502040204020203" pitchFamily="34" charset="0"/>
                <a:sym typeface="Segoe UI" panose="020B0502040204020203" pitchFamily="34" charset="0"/>
              </a:rPr>
              <a:t>AIDSVu’s</a:t>
            </a:r>
            <a:r>
              <a:rPr lang="en-US" altLang="en-US" dirty="0">
                <a:solidFill>
                  <a:srgbClr val="000000"/>
                </a:solidFill>
                <a:cs typeface="Segoe UI" panose="020B0502040204020203" pitchFamily="34" charset="0"/>
                <a:sym typeface="Segoe UI" panose="020B0502040204020203" pitchFamily="34" charset="0"/>
              </a:rPr>
              <a:t> mission is to make HIV data widely accessible and locally relevant.</a:t>
            </a:r>
          </a:p>
          <a:p>
            <a:pPr marL="77788" eaLnBrk="1" hangingPunct="1">
              <a:spcBef>
                <a:spcPct val="0"/>
              </a:spcBef>
            </a:pPr>
            <a:endParaRPr lang="en-US" altLang="en-US" dirty="0">
              <a:solidFill>
                <a:srgbClr val="000000"/>
              </a:solidFill>
              <a:cs typeface="Segoe UI" panose="020B0502040204020203" pitchFamily="34" charset="0"/>
              <a:sym typeface="Segoe UI" panose="020B0502040204020203" pitchFamily="34" charset="0"/>
            </a:endParaRPr>
          </a:p>
          <a:p>
            <a:pPr marL="77788" eaLnBrk="1" hangingPunct="1">
              <a:spcBef>
                <a:spcPct val="0"/>
              </a:spcBef>
            </a:pPr>
            <a:r>
              <a:rPr lang="en-US" altLang="en-US" dirty="0">
                <a:solidFill>
                  <a:srgbClr val="000000"/>
                </a:solidFill>
                <a:cs typeface="Segoe UI" panose="020B0502040204020203" pitchFamily="34" charset="0"/>
                <a:sym typeface="Segoe UI" panose="020B0502040204020203" pitchFamily="34" charset="0"/>
              </a:rPr>
              <a:t>AIDSVu provides users with an intuitive, visual way to connect with complex information about persons living with diagnosed HIV and new HIV diagnoses at national, state, and local levels.</a:t>
            </a:r>
          </a:p>
          <a:p>
            <a:endParaRPr lang="en-US" dirty="0"/>
          </a:p>
        </p:txBody>
      </p:sp>
      <p:sp>
        <p:nvSpPr>
          <p:cNvPr id="4" name="Slide Number Placeholder 3"/>
          <p:cNvSpPr>
            <a:spLocks noGrp="1"/>
          </p:cNvSpPr>
          <p:nvPr>
            <p:ph type="sldNum" sz="quarter" idx="10"/>
          </p:nvPr>
        </p:nvSpPr>
        <p:spPr/>
        <p:txBody>
          <a:bodyPr/>
          <a:lstStyle/>
          <a:p>
            <a:fld id="{8D2F10C4-67F3-44CB-BB7A-FD17F607DB64}" type="slidenum">
              <a:rPr lang="en-US" smtClean="0"/>
              <a:t>2</a:t>
            </a:fld>
            <a:endParaRPr lang="en-US"/>
          </a:p>
        </p:txBody>
      </p:sp>
    </p:spTree>
    <p:extLst>
      <p:ext uri="{BB962C8B-B14F-4D97-AF65-F5344CB8AC3E}">
        <p14:creationId xmlns:p14="http://schemas.microsoft.com/office/powerpoint/2010/main" val="22416508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Rates of Persons,</a:t>
            </a:r>
            <a:r>
              <a:rPr lang="en-US" sz="1200" b="0" i="0" u="none" strike="noStrike" kern="1200" baseline="0" dirty="0">
                <a:solidFill>
                  <a:schemeClr val="tx1"/>
                </a:solidFill>
                <a:effectLst/>
                <a:latin typeface="+mn-lt"/>
                <a:ea typeface="+mn-ea"/>
                <a:cs typeface="+mn-cs"/>
              </a:rPr>
              <a:t> a</a:t>
            </a:r>
            <a:r>
              <a:rPr lang="en-US" sz="1200" b="0" i="0" u="none" strike="noStrike" kern="1200" dirty="0">
                <a:solidFill>
                  <a:schemeClr val="tx1"/>
                </a:solidFill>
                <a:effectLst/>
                <a:latin typeface="+mn-lt"/>
                <a:ea typeface="+mn-ea"/>
                <a:cs typeface="+mn-cs"/>
              </a:rPr>
              <a:t>ged 45-54, Living with Diagnosed HIV, by County, 2013</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This map shows the estimated county-level rates (per 100,000 population) of adults and adolescents aged 45-54 living with diagnosed HIV at the end of 2013.</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Data include adults and adolescents living with a diagnosis of HIV infection, regardless of the stage of disease at diagnosis, and have been statistically adjusted to account for reporting delays and missing risk-factor information, but not for incomplete reporting.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Persons living with diagnosed HIV are classified as adult or adolescent based on age at end of 2013.</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There are no counties in Alaska, the District of Columbia, and Puerto Rico.</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Data were released to </a:t>
            </a:r>
            <a:r>
              <a:rPr lang="en-US" sz="1200" b="0" i="0" u="none" strike="noStrike" kern="1200" dirty="0" err="1">
                <a:solidFill>
                  <a:schemeClr val="tx1"/>
                </a:solidFill>
                <a:effectLst/>
                <a:latin typeface="+mn-lt"/>
                <a:ea typeface="+mn-ea"/>
                <a:cs typeface="+mn-cs"/>
              </a:rPr>
              <a:t>AIDSVu</a:t>
            </a:r>
            <a:r>
              <a:rPr lang="en-US" sz="1200" b="0" i="0" u="none" strike="noStrike" kern="1200" dirty="0">
                <a:solidFill>
                  <a:schemeClr val="tx1"/>
                </a:solidFill>
                <a:effectLst/>
                <a:latin typeface="+mn-lt"/>
                <a:ea typeface="+mn-ea"/>
                <a:cs typeface="+mn-cs"/>
              </a:rPr>
              <a:t> in accordance with state health departments' HIV surveillance data re-release agreements with CDC.</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More information about </a:t>
            </a:r>
            <a:r>
              <a:rPr lang="en-US" sz="1200" b="0" i="0" u="none" strike="noStrike" kern="1200" dirty="0" err="1">
                <a:solidFill>
                  <a:schemeClr val="tx1"/>
                </a:solidFill>
                <a:effectLst/>
                <a:latin typeface="+mn-lt"/>
                <a:ea typeface="+mn-ea"/>
                <a:cs typeface="+mn-cs"/>
              </a:rPr>
              <a:t>AIDSVu's</a:t>
            </a:r>
            <a:r>
              <a:rPr lang="en-US" sz="1200" b="0" i="0" u="none" strike="noStrike" kern="1200" dirty="0">
                <a:solidFill>
                  <a:schemeClr val="tx1"/>
                </a:solidFill>
                <a:effectLst/>
                <a:latin typeface="+mn-lt"/>
                <a:ea typeface="+mn-ea"/>
                <a:cs typeface="+mn-cs"/>
              </a:rPr>
              <a:t> data methods and sources can be found at www.aidsvu.org.</a:t>
            </a:r>
            <a:endParaRPr dirty="0"/>
          </a:p>
        </p:txBody>
      </p:sp>
      <p:sp>
        <p:nvSpPr>
          <p:cNvPr id="4" name="Slide Number Placeholder 3"/>
          <p:cNvSpPr>
            <a:spLocks noGrp="1"/>
          </p:cNvSpPr>
          <p:nvPr>
            <p:ph type="sldNum" sz="quarter" idx="10"/>
          </p:nvPr>
        </p:nvSpPr>
        <p:spPr/>
        <p:txBody>
          <a:bodyPr/>
          <a:lstStyle/>
          <a:p>
            <a:fld id="{62687161-A786-466C-928D-D27BF9A3121D}"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6782638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Rates of Persons,</a:t>
            </a:r>
            <a:r>
              <a:rPr lang="en-US" sz="1200" b="0" i="0" u="none" strike="noStrike" kern="1200" baseline="0" dirty="0">
                <a:solidFill>
                  <a:schemeClr val="tx1"/>
                </a:solidFill>
                <a:effectLst/>
                <a:latin typeface="+mn-lt"/>
                <a:ea typeface="+mn-ea"/>
                <a:cs typeface="+mn-cs"/>
              </a:rPr>
              <a:t> a</a:t>
            </a:r>
            <a:r>
              <a:rPr lang="en-US" sz="1200" b="0" i="0" u="none" strike="noStrike" kern="1200" dirty="0">
                <a:solidFill>
                  <a:schemeClr val="tx1"/>
                </a:solidFill>
                <a:effectLst/>
                <a:latin typeface="+mn-lt"/>
                <a:ea typeface="+mn-ea"/>
                <a:cs typeface="+mn-cs"/>
              </a:rPr>
              <a:t>ged 55</a:t>
            </a:r>
            <a:r>
              <a:rPr lang="en-US" sz="1200" b="0" i="0" u="none" strike="noStrike" kern="1200" baseline="0" dirty="0">
                <a:solidFill>
                  <a:schemeClr val="tx1"/>
                </a:solidFill>
                <a:effectLst/>
                <a:latin typeface="+mn-lt"/>
                <a:ea typeface="+mn-ea"/>
                <a:cs typeface="+mn-cs"/>
              </a:rPr>
              <a:t> &amp; older,</a:t>
            </a:r>
            <a:r>
              <a:rPr lang="en-US" sz="1200" b="0" i="0" u="none" strike="noStrike" kern="1200" dirty="0">
                <a:solidFill>
                  <a:schemeClr val="tx1"/>
                </a:solidFill>
                <a:effectLst/>
                <a:latin typeface="+mn-lt"/>
                <a:ea typeface="+mn-ea"/>
                <a:cs typeface="+mn-cs"/>
              </a:rPr>
              <a:t> Living with Diagnosed HIV, by County, 2013</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This map shows the estimated county-level rates (per 100,000 population) of adults and adolescents aged 55 &amp; older</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living with diagnosed HIV at the end of 2013.</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Data include adults and adolescents living with a diagnosis of HIV infection, regardless of the stage of disease at diagnosis, and have been statistically adjusted to account for reporting delays and missing risk-factor information, but not for incomplete reporting.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Persons living with diagnosed HIV are classified as adult or adolescent based on age at end of 2013.</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There are no counties in Alaska, the District of Columbia, and Puerto Rico.</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Data were released to </a:t>
            </a:r>
            <a:r>
              <a:rPr lang="en-US" sz="1200" b="0" i="0" u="none" strike="noStrike" kern="1200" dirty="0" err="1">
                <a:solidFill>
                  <a:schemeClr val="tx1"/>
                </a:solidFill>
                <a:effectLst/>
                <a:latin typeface="+mn-lt"/>
                <a:ea typeface="+mn-ea"/>
                <a:cs typeface="+mn-cs"/>
              </a:rPr>
              <a:t>AIDSVu</a:t>
            </a:r>
            <a:r>
              <a:rPr lang="en-US" sz="1200" b="0" i="0" u="none" strike="noStrike" kern="1200" dirty="0">
                <a:solidFill>
                  <a:schemeClr val="tx1"/>
                </a:solidFill>
                <a:effectLst/>
                <a:latin typeface="+mn-lt"/>
                <a:ea typeface="+mn-ea"/>
                <a:cs typeface="+mn-cs"/>
              </a:rPr>
              <a:t> in accordance with state health departments' HIV surveillance data re-release agreements with CDC.</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More information about </a:t>
            </a:r>
            <a:r>
              <a:rPr lang="en-US" sz="1200" b="0" i="0" u="none" strike="noStrike" kern="1200" dirty="0" err="1">
                <a:solidFill>
                  <a:schemeClr val="tx1"/>
                </a:solidFill>
                <a:effectLst/>
                <a:latin typeface="+mn-lt"/>
                <a:ea typeface="+mn-ea"/>
                <a:cs typeface="+mn-cs"/>
              </a:rPr>
              <a:t>AIDSVu's</a:t>
            </a:r>
            <a:r>
              <a:rPr lang="en-US" sz="1200" b="0" i="0" u="none" strike="noStrike" kern="1200" dirty="0">
                <a:solidFill>
                  <a:schemeClr val="tx1"/>
                </a:solidFill>
                <a:effectLst/>
                <a:latin typeface="+mn-lt"/>
                <a:ea typeface="+mn-ea"/>
                <a:cs typeface="+mn-cs"/>
              </a:rPr>
              <a:t> data methods and sources can be found at www.aidsvu.org.</a:t>
            </a:r>
            <a:endParaRPr dirty="0"/>
          </a:p>
        </p:txBody>
      </p:sp>
      <p:sp>
        <p:nvSpPr>
          <p:cNvPr id="4" name="Slide Number Placeholder 3"/>
          <p:cNvSpPr>
            <a:spLocks noGrp="1"/>
          </p:cNvSpPr>
          <p:nvPr>
            <p:ph type="sldNum" sz="quarter" idx="10"/>
          </p:nvPr>
        </p:nvSpPr>
        <p:spPr/>
        <p:txBody>
          <a:bodyPr/>
          <a:lstStyle/>
          <a:p>
            <a:fld id="{62687161-A786-466C-928D-D27BF9A3121D}"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5333964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Rates of Males Living with Diagnosed HIV, by County, 2013</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This map shows the estimated county-level rates (per 100,000 population) of male adults and adolescents living with diagnosed HIV at the end of 2013.</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Data include adults and adolescents living with a diagnosis of HIV infection, regardless of the stage of disease at diagnosis, and have been statistically adjusted to account for reporting delays and missing risk-factor information, but not for incomplete reporting. </a:t>
            </a:r>
          </a:p>
          <a:p>
            <a:endParaRPr lang="en-US" sz="1200" b="0" i="0" u="none" strike="noStrik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Persons living with diagnosed HIV are classified as adult or adolescent based on age at end of 2013. </a:t>
            </a:r>
            <a:r>
              <a:rPr lang="en-US" dirty="0"/>
              <a:t>Sex is defined as sex at birth.</a:t>
            </a:r>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There are no counties in Alaska, the District of Columbia, and Puerto Rico.</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Data were released to </a:t>
            </a:r>
            <a:r>
              <a:rPr lang="en-US" sz="1200" b="0" i="0" u="none" strike="noStrike" kern="1200" dirty="0" err="1">
                <a:solidFill>
                  <a:schemeClr val="tx1"/>
                </a:solidFill>
                <a:effectLst/>
                <a:latin typeface="+mn-lt"/>
                <a:ea typeface="+mn-ea"/>
                <a:cs typeface="+mn-cs"/>
              </a:rPr>
              <a:t>AIDSVu</a:t>
            </a:r>
            <a:r>
              <a:rPr lang="en-US" sz="1200" b="0" i="0" u="none" strike="noStrike" kern="1200" dirty="0">
                <a:solidFill>
                  <a:schemeClr val="tx1"/>
                </a:solidFill>
                <a:effectLst/>
                <a:latin typeface="+mn-lt"/>
                <a:ea typeface="+mn-ea"/>
                <a:cs typeface="+mn-cs"/>
              </a:rPr>
              <a:t> in accordance with state health departments' HIV surveillance data re-release agreements with CDC.</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More information about </a:t>
            </a:r>
            <a:r>
              <a:rPr lang="en-US" sz="1200" b="0" i="0" u="none" strike="noStrike" kern="1200" dirty="0" err="1">
                <a:solidFill>
                  <a:schemeClr val="tx1"/>
                </a:solidFill>
                <a:effectLst/>
                <a:latin typeface="+mn-lt"/>
                <a:ea typeface="+mn-ea"/>
                <a:cs typeface="+mn-cs"/>
              </a:rPr>
              <a:t>AIDSVu's</a:t>
            </a:r>
            <a:r>
              <a:rPr lang="en-US" sz="1200" b="0" i="0" u="none" strike="noStrike" kern="1200" dirty="0">
                <a:solidFill>
                  <a:schemeClr val="tx1"/>
                </a:solidFill>
                <a:effectLst/>
                <a:latin typeface="+mn-lt"/>
                <a:ea typeface="+mn-ea"/>
                <a:cs typeface="+mn-cs"/>
              </a:rPr>
              <a:t> data methods and sources can be found at www.aidsvu.org.</a:t>
            </a:r>
            <a:endParaRPr dirty="0"/>
          </a:p>
        </p:txBody>
      </p:sp>
      <p:sp>
        <p:nvSpPr>
          <p:cNvPr id="4" name="Slide Number Placeholder 3"/>
          <p:cNvSpPr>
            <a:spLocks noGrp="1"/>
          </p:cNvSpPr>
          <p:nvPr>
            <p:ph type="sldNum" sz="quarter" idx="10"/>
          </p:nvPr>
        </p:nvSpPr>
        <p:spPr/>
        <p:txBody>
          <a:bodyPr/>
          <a:lstStyle/>
          <a:p>
            <a:fld id="{62687161-A786-466C-928D-D27BF9A3121D}"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1403089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Rates of Females Living with Diagnosed HIV, by County, 2013</a:t>
            </a:r>
          </a:p>
          <a:p>
            <a:endParaRPr lang="en-US" dirty="0"/>
          </a:p>
          <a:p>
            <a:r>
              <a:rPr lang="en-US" dirty="0"/>
              <a:t>This map shows the estimated county-level rates (per 100,000 population) of female adults and adolescents living with diagnosed HIV at the end of 2013.</a:t>
            </a:r>
          </a:p>
          <a:p>
            <a:endParaRPr lang="en-US" dirty="0"/>
          </a:p>
          <a:p>
            <a:r>
              <a:rPr lang="en-US" dirty="0"/>
              <a:t>Data include adults and adolescents living with a diagnosis of HIV infection, regardless of the stage of disease at diagnosis, and have been statistically adjusted to account for reporting delays and missing risk-factor information, but not for incomplete reporting. </a:t>
            </a:r>
          </a:p>
          <a:p>
            <a:endParaRPr lang="en-US" dirty="0"/>
          </a:p>
          <a:p>
            <a:r>
              <a:rPr lang="en-US" dirty="0"/>
              <a:t>Persons living with diagnosed HIV are classified as adult or adolescent based on age at end of 2013. Sex is defined as sex at birth.</a:t>
            </a:r>
          </a:p>
          <a:p>
            <a:endParaRPr lang="en-US" dirty="0"/>
          </a:p>
          <a:p>
            <a:r>
              <a:rPr lang="en-US" dirty="0"/>
              <a:t>There are no counties in Alaska, the District of Columbia, and Puerto Rico.</a:t>
            </a:r>
          </a:p>
          <a:p>
            <a:endParaRPr lang="en-US" dirty="0"/>
          </a:p>
          <a:p>
            <a:r>
              <a:rPr lang="en-US" dirty="0"/>
              <a:t>Data were released to </a:t>
            </a:r>
            <a:r>
              <a:rPr lang="en-US" dirty="0" err="1"/>
              <a:t>AIDSVu</a:t>
            </a:r>
            <a:r>
              <a:rPr lang="en-US" dirty="0"/>
              <a:t> in accordance with state health departments' HIV surveillance data re-release agreements with CDC.</a:t>
            </a:r>
          </a:p>
          <a:p>
            <a:endParaRPr lang="en-US" dirty="0"/>
          </a:p>
          <a:p>
            <a:r>
              <a:rPr lang="en-US" dirty="0"/>
              <a:t>More information about </a:t>
            </a:r>
            <a:r>
              <a:rPr lang="en-US" dirty="0" err="1"/>
              <a:t>AIDSVu's</a:t>
            </a:r>
            <a:r>
              <a:rPr lang="en-US" dirty="0"/>
              <a:t> data methods and sources can be found at www.aidsvu.org.</a:t>
            </a:r>
          </a:p>
        </p:txBody>
      </p:sp>
      <p:sp>
        <p:nvSpPr>
          <p:cNvPr id="4" name="Slide Number Placeholder 3"/>
          <p:cNvSpPr>
            <a:spLocks noGrp="1"/>
          </p:cNvSpPr>
          <p:nvPr>
            <p:ph type="sldNum" sz="quarter" idx="10"/>
          </p:nvPr>
        </p:nvSpPr>
        <p:spPr/>
        <p:txBody>
          <a:bodyPr/>
          <a:lstStyle/>
          <a:p>
            <a:fld id="{62687161-A786-466C-928D-D27BF9A3121D}" type="slidenum">
              <a:rPr lang="en-US" smtClean="0"/>
              <a:pPr/>
              <a:t>23</a:t>
            </a:fld>
            <a:endParaRPr lang="en-US"/>
          </a:p>
        </p:txBody>
      </p:sp>
    </p:spTree>
    <p:extLst>
      <p:ext uri="{BB962C8B-B14F-4D97-AF65-F5344CB8AC3E}">
        <p14:creationId xmlns:p14="http://schemas.microsoft.com/office/powerpoint/2010/main" val="32776919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Rates of Persons Living with Diagnosed HIV &amp; Poverty Rates, by County, 2013</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These maps show the estimated county-level rates (per 100,000 population) of adults and adolescents living with diagnosed HIV at the end of 2013 on the left and the percent of the county population living in poverty on the right.</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Data include adults and adolescents living with a diagnosis of HIV infection, regardless of the stage of disease at diagnosis, and have been statistically adjusted to account for reporting delays and missing risk-factor information, but not for incomplete reporting.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Persons living with diagnosed HIV are classified as adult or adolescent based on age at end of 2013.</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There are no counties in Alaska, the District of Columbia, and Puerto Rico.</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HIV data were released to AIDSVu in accordance with state health departments' HIV surveillance data re-release agreements with CDC.</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More information about </a:t>
            </a:r>
            <a:r>
              <a:rPr lang="en-US" sz="1200" b="0" i="0" u="none" strike="noStrike" kern="1200" dirty="0" err="1">
                <a:solidFill>
                  <a:schemeClr val="tx1"/>
                </a:solidFill>
                <a:effectLst/>
                <a:latin typeface="+mn-lt"/>
                <a:ea typeface="+mn-ea"/>
                <a:cs typeface="+mn-cs"/>
              </a:rPr>
              <a:t>AIDSVu's</a:t>
            </a:r>
            <a:r>
              <a:rPr lang="en-US" sz="1200" b="0" i="0" u="none" strike="noStrike" kern="1200" dirty="0">
                <a:solidFill>
                  <a:schemeClr val="tx1"/>
                </a:solidFill>
                <a:effectLst/>
                <a:latin typeface="+mn-lt"/>
                <a:ea typeface="+mn-ea"/>
                <a:cs typeface="+mn-cs"/>
              </a:rPr>
              <a:t> data methods and sources can be found at www.aidsvu.org</a:t>
            </a:r>
            <a:endParaRPr dirty="0"/>
          </a:p>
        </p:txBody>
      </p:sp>
      <p:sp>
        <p:nvSpPr>
          <p:cNvPr id="4" name="Slide Number Placeholder 3"/>
          <p:cNvSpPr>
            <a:spLocks noGrp="1"/>
          </p:cNvSpPr>
          <p:nvPr>
            <p:ph type="sldNum" sz="quarter" idx="10"/>
          </p:nvPr>
        </p:nvSpPr>
        <p:spPr/>
        <p:txBody>
          <a:bodyPr/>
          <a:lstStyle/>
          <a:p>
            <a:fld id="{62687161-A786-466C-928D-D27BF9A3121D}" type="slidenum">
              <a:rPr lang="en-US" smtClean="0"/>
              <a:pPr/>
              <a:t>24</a:t>
            </a:fld>
            <a:endParaRPr lang="en-US"/>
          </a:p>
        </p:txBody>
      </p:sp>
    </p:spTree>
    <p:extLst>
      <p:ext uri="{BB962C8B-B14F-4D97-AF65-F5344CB8AC3E}">
        <p14:creationId xmlns:p14="http://schemas.microsoft.com/office/powerpoint/2010/main" val="5755391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Rates of Persons Living with Diagnosed HIV &amp; Percent with High School Education, by County, 2013</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These maps show the estimated county-level rates (per 100,000 population) of adults and adolescents living with diagnosed HIV at the end of 2013 on the left and the percent of the county population with a high school education on the right.</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Data include adults and adolescents living with a diagnosis of HIV infection, regardless of the stage of disease at diagnosis, and have been statistically adjusted to account for reporting delays and missing risk-factor information, but not for incomplete reporting.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Persons living with diagnosed HIV are classified as adult or adolescent based on age at end </a:t>
            </a:r>
            <a:r>
              <a:rPr lang="en-US" sz="1200" b="0" i="0" u="none" strike="noStrike" kern="1200">
                <a:solidFill>
                  <a:schemeClr val="tx1"/>
                </a:solidFill>
                <a:effectLst/>
                <a:latin typeface="+mn-lt"/>
                <a:ea typeface="+mn-ea"/>
                <a:cs typeface="+mn-cs"/>
              </a:rPr>
              <a:t>of 2013.</a:t>
            </a:r>
          </a:p>
          <a:p>
            <a:endParaRPr lang="en-US" sz="1200" b="0" i="0" u="none" strike="noStrike" kern="1200">
              <a:solidFill>
                <a:schemeClr val="tx1"/>
              </a:solidFill>
              <a:effectLst/>
              <a:latin typeface="+mn-lt"/>
              <a:ea typeface="+mn-ea"/>
              <a:cs typeface="+mn-cs"/>
            </a:endParaRPr>
          </a:p>
          <a:p>
            <a:r>
              <a:rPr lang="en-US" sz="1200" b="0" i="0" u="none" strike="noStrike" kern="1200">
                <a:solidFill>
                  <a:schemeClr val="tx1"/>
                </a:solidFill>
                <a:effectLst/>
                <a:latin typeface="+mn-lt"/>
                <a:ea typeface="+mn-ea"/>
                <a:cs typeface="+mn-cs"/>
              </a:rPr>
              <a:t>There </a:t>
            </a:r>
            <a:r>
              <a:rPr lang="en-US" sz="1200" b="0" i="0" u="none" strike="noStrike" kern="1200" dirty="0">
                <a:solidFill>
                  <a:schemeClr val="tx1"/>
                </a:solidFill>
                <a:effectLst/>
                <a:latin typeface="+mn-lt"/>
                <a:ea typeface="+mn-ea"/>
                <a:cs typeface="+mn-cs"/>
              </a:rPr>
              <a:t>are no counties in Alaska, the District of Columbia, and Puerto Rico.</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HIV data were released to AIDSVu in accordance with state health departments' HIV surveillance data re-release agreements with CDC.</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More information about </a:t>
            </a:r>
            <a:r>
              <a:rPr lang="en-US" sz="1200" b="0" i="0" u="none" strike="noStrike" kern="1200" dirty="0" err="1">
                <a:solidFill>
                  <a:schemeClr val="tx1"/>
                </a:solidFill>
                <a:effectLst/>
                <a:latin typeface="+mn-lt"/>
                <a:ea typeface="+mn-ea"/>
                <a:cs typeface="+mn-cs"/>
              </a:rPr>
              <a:t>AIDSVu's</a:t>
            </a:r>
            <a:r>
              <a:rPr lang="en-US" sz="1200" b="0" i="0" u="none" strike="noStrike" kern="1200" dirty="0">
                <a:solidFill>
                  <a:schemeClr val="tx1"/>
                </a:solidFill>
                <a:effectLst/>
                <a:latin typeface="+mn-lt"/>
                <a:ea typeface="+mn-ea"/>
                <a:cs typeface="+mn-cs"/>
              </a:rPr>
              <a:t> data methods and sources can be found at www.aidsvu.org</a:t>
            </a:r>
            <a:endParaRPr dirty="0"/>
          </a:p>
        </p:txBody>
      </p:sp>
      <p:sp>
        <p:nvSpPr>
          <p:cNvPr id="4" name="Slide Number Placeholder 3"/>
          <p:cNvSpPr>
            <a:spLocks noGrp="1"/>
          </p:cNvSpPr>
          <p:nvPr>
            <p:ph type="sldNum" sz="quarter" idx="10"/>
          </p:nvPr>
        </p:nvSpPr>
        <p:spPr/>
        <p:txBody>
          <a:bodyPr/>
          <a:lstStyle/>
          <a:p>
            <a:fld id="{62687161-A786-466C-928D-D27BF9A3121D}" type="slidenum">
              <a:rPr lang="en-US" smtClean="0"/>
              <a:pPr/>
              <a:t>25</a:t>
            </a:fld>
            <a:endParaRPr lang="en-US"/>
          </a:p>
        </p:txBody>
      </p:sp>
    </p:spTree>
    <p:extLst>
      <p:ext uri="{BB962C8B-B14F-4D97-AF65-F5344CB8AC3E}">
        <p14:creationId xmlns:p14="http://schemas.microsoft.com/office/powerpoint/2010/main" val="28825521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Rates of Persons Living with Diagnosed HIV &amp; Median Household Income, by County, 2013</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These maps show the estimated county-level rates (per 100,000 population) of adults and adolescents living with diagnosed HIV at the end of 2013 on the left and the median household income at the county level on the right.</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Data include adults and adolescents living with a diagnosis of HIV infection, regardless of the stage of disease at diagnosis, and have been statistically adjusted to account for reporting delays and missing risk-factor information, but not for incomplete reporting.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Persons living with diagnosed HIV are classified as adult or adolescent based on age at end of 2013.</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There are no counties in Alaska, the District of Columbia, and Puerto Rico.</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HIV data were released to AIDSVu in accordance with state health departments' HIV surveillance data re-release agreements with CDC.</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More information about </a:t>
            </a:r>
            <a:r>
              <a:rPr lang="en-US" sz="1200" b="0" i="0" u="none" strike="noStrike" kern="1200" dirty="0" err="1">
                <a:solidFill>
                  <a:schemeClr val="tx1"/>
                </a:solidFill>
                <a:effectLst/>
                <a:latin typeface="+mn-lt"/>
                <a:ea typeface="+mn-ea"/>
                <a:cs typeface="+mn-cs"/>
              </a:rPr>
              <a:t>AIDSVu's</a:t>
            </a:r>
            <a:r>
              <a:rPr lang="en-US" sz="1200" b="0" i="0" u="none" strike="noStrike" kern="1200" dirty="0">
                <a:solidFill>
                  <a:schemeClr val="tx1"/>
                </a:solidFill>
                <a:effectLst/>
                <a:latin typeface="+mn-lt"/>
                <a:ea typeface="+mn-ea"/>
                <a:cs typeface="+mn-cs"/>
              </a:rPr>
              <a:t> data methods and sources can be found at www.aidsvu.org</a:t>
            </a:r>
            <a:endParaRPr dirty="0"/>
          </a:p>
        </p:txBody>
      </p:sp>
      <p:sp>
        <p:nvSpPr>
          <p:cNvPr id="4" name="Slide Number Placeholder 3"/>
          <p:cNvSpPr>
            <a:spLocks noGrp="1"/>
          </p:cNvSpPr>
          <p:nvPr>
            <p:ph type="sldNum" sz="quarter" idx="10"/>
          </p:nvPr>
        </p:nvSpPr>
        <p:spPr/>
        <p:txBody>
          <a:bodyPr/>
          <a:lstStyle/>
          <a:p>
            <a:fld id="{62687161-A786-466C-928D-D27BF9A3121D}" type="slidenum">
              <a:rPr lang="en-US" smtClean="0"/>
              <a:pPr/>
              <a:t>26</a:t>
            </a:fld>
            <a:endParaRPr lang="en-US"/>
          </a:p>
        </p:txBody>
      </p:sp>
    </p:spTree>
    <p:extLst>
      <p:ext uri="{BB962C8B-B14F-4D97-AF65-F5344CB8AC3E}">
        <p14:creationId xmlns:p14="http://schemas.microsoft.com/office/powerpoint/2010/main" val="9420396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Rates of Persons Living with Diagnosed HIV &amp; Percent of Population without Health Insurance, by County, 2013</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These maps show the estimated county-level rates (per 100,000 population) of adults and adolescents living with diagnosed HIV at the end of 2013 on the left and the percent of the county population without health insurance on the right.</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Data include adults and adolescents living with a diagnosis of HIV infection, regardless of the stage of disease at diagnosis, and have been statistically adjusted to account for reporting delays and missing risk-factor information, but not for incomplete reporting.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Persons living with diagnosed HIV are classified as adult or adolescent based on age at end </a:t>
            </a:r>
            <a:r>
              <a:rPr lang="en-US" sz="1200" b="0" i="0" u="none" strike="noStrike" kern="1200">
                <a:solidFill>
                  <a:schemeClr val="tx1"/>
                </a:solidFill>
                <a:effectLst/>
                <a:latin typeface="+mn-lt"/>
                <a:ea typeface="+mn-ea"/>
                <a:cs typeface="+mn-cs"/>
              </a:rPr>
              <a:t>of 2013.</a:t>
            </a:r>
          </a:p>
          <a:p>
            <a:endParaRPr lang="en-US" sz="1200" b="0" i="0" u="none" strike="noStrike" kern="1200">
              <a:solidFill>
                <a:schemeClr val="tx1"/>
              </a:solidFill>
              <a:effectLst/>
              <a:latin typeface="+mn-lt"/>
              <a:ea typeface="+mn-ea"/>
              <a:cs typeface="+mn-cs"/>
            </a:endParaRPr>
          </a:p>
          <a:p>
            <a:r>
              <a:rPr lang="en-US" sz="1200" b="0" i="0" u="none" strike="noStrike" kern="1200">
                <a:solidFill>
                  <a:schemeClr val="tx1"/>
                </a:solidFill>
                <a:effectLst/>
                <a:latin typeface="+mn-lt"/>
                <a:ea typeface="+mn-ea"/>
                <a:cs typeface="+mn-cs"/>
              </a:rPr>
              <a:t>There </a:t>
            </a:r>
            <a:r>
              <a:rPr lang="en-US" sz="1200" b="0" i="0" u="none" strike="noStrike" kern="1200" dirty="0">
                <a:solidFill>
                  <a:schemeClr val="tx1"/>
                </a:solidFill>
                <a:effectLst/>
                <a:latin typeface="+mn-lt"/>
                <a:ea typeface="+mn-ea"/>
                <a:cs typeface="+mn-cs"/>
              </a:rPr>
              <a:t>are no counties in Alaska, the District of Columbia, and Puerto Rico.</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HIV data were released to AIDSVu in accordance with state health departments' HIV surveillance data re-release agreements with CDC.</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More information about </a:t>
            </a:r>
            <a:r>
              <a:rPr lang="en-US" sz="1200" b="0" i="0" u="none" strike="noStrike" kern="1200" dirty="0" err="1">
                <a:solidFill>
                  <a:schemeClr val="tx1"/>
                </a:solidFill>
                <a:effectLst/>
                <a:latin typeface="+mn-lt"/>
                <a:ea typeface="+mn-ea"/>
                <a:cs typeface="+mn-cs"/>
              </a:rPr>
              <a:t>AIDSVu's</a:t>
            </a:r>
            <a:r>
              <a:rPr lang="en-US" sz="1200" b="0" i="0" u="none" strike="noStrike" kern="1200" dirty="0">
                <a:solidFill>
                  <a:schemeClr val="tx1"/>
                </a:solidFill>
                <a:effectLst/>
                <a:latin typeface="+mn-lt"/>
                <a:ea typeface="+mn-ea"/>
                <a:cs typeface="+mn-cs"/>
              </a:rPr>
              <a:t> data methods and sources can be found at www.aidsvu.org</a:t>
            </a:r>
            <a:endParaRPr dirty="0"/>
          </a:p>
        </p:txBody>
      </p:sp>
      <p:sp>
        <p:nvSpPr>
          <p:cNvPr id="4" name="Slide Number Placeholder 3"/>
          <p:cNvSpPr>
            <a:spLocks noGrp="1"/>
          </p:cNvSpPr>
          <p:nvPr>
            <p:ph type="sldNum" sz="quarter" idx="10"/>
          </p:nvPr>
        </p:nvSpPr>
        <p:spPr/>
        <p:txBody>
          <a:bodyPr/>
          <a:lstStyle/>
          <a:p>
            <a:fld id="{62687161-A786-466C-928D-D27BF9A3121D}" type="slidenum">
              <a:rPr lang="en-US" smtClean="0"/>
              <a:pPr/>
              <a:t>27</a:t>
            </a:fld>
            <a:endParaRPr lang="en-US"/>
          </a:p>
        </p:txBody>
      </p:sp>
    </p:spTree>
    <p:extLst>
      <p:ext uri="{BB962C8B-B14F-4D97-AF65-F5344CB8AC3E}">
        <p14:creationId xmlns:p14="http://schemas.microsoft.com/office/powerpoint/2010/main" val="38483025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Rates of Persons Living with Diagnosed HIV &amp; Income Inequality (Gini Coefficient), by County, 2013</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These maps show the estimated county-level rates (per 100,000 population) of adults and adolescents living with diagnosed HIV at the end of 2013 on the left and county-level measures of income inequality (Gini coefficient) on the right.</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Data include adults and adolescents living with a diagnosis of HIV infection, regardless of the stage of disease at diagnosis, and have been statistically adjusted to account for reporting delays and missing risk-factor information, but not for incomplete reporting.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Persons living with diagnosed HIV are classified as adult or adolescent based on age at end </a:t>
            </a:r>
            <a:r>
              <a:rPr lang="en-US" sz="1200" b="0" i="0" u="none" strike="noStrike" kern="1200">
                <a:solidFill>
                  <a:schemeClr val="tx1"/>
                </a:solidFill>
                <a:effectLst/>
                <a:latin typeface="+mn-lt"/>
                <a:ea typeface="+mn-ea"/>
                <a:cs typeface="+mn-cs"/>
              </a:rPr>
              <a:t>of 2013.</a:t>
            </a:r>
          </a:p>
          <a:p>
            <a:endParaRPr lang="en-US" sz="1200" b="0" i="0" u="none" strike="noStrike" kern="1200">
              <a:solidFill>
                <a:schemeClr val="tx1"/>
              </a:solidFill>
              <a:effectLst/>
              <a:latin typeface="+mn-lt"/>
              <a:ea typeface="+mn-ea"/>
              <a:cs typeface="+mn-cs"/>
            </a:endParaRPr>
          </a:p>
          <a:p>
            <a:r>
              <a:rPr lang="en-US" sz="1200" b="0" i="0" u="none" strike="noStrike" kern="1200">
                <a:solidFill>
                  <a:schemeClr val="tx1"/>
                </a:solidFill>
                <a:effectLst/>
                <a:latin typeface="+mn-lt"/>
                <a:ea typeface="+mn-ea"/>
                <a:cs typeface="+mn-cs"/>
              </a:rPr>
              <a:t>There </a:t>
            </a:r>
            <a:r>
              <a:rPr lang="en-US" sz="1200" b="0" i="0" u="none" strike="noStrike" kern="1200" dirty="0">
                <a:solidFill>
                  <a:schemeClr val="tx1"/>
                </a:solidFill>
                <a:effectLst/>
                <a:latin typeface="+mn-lt"/>
                <a:ea typeface="+mn-ea"/>
                <a:cs typeface="+mn-cs"/>
              </a:rPr>
              <a:t>are no counties in Alaska, the District of Columbia, and Puerto Rico.</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HIV data were released to AIDSVu in accordance with state health departments' HIV surveillance data re-release agreements with CDC.</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More information about </a:t>
            </a:r>
            <a:r>
              <a:rPr lang="en-US" sz="1200" b="0" i="0" u="none" strike="noStrike" kern="1200" dirty="0" err="1">
                <a:solidFill>
                  <a:schemeClr val="tx1"/>
                </a:solidFill>
                <a:effectLst/>
                <a:latin typeface="+mn-lt"/>
                <a:ea typeface="+mn-ea"/>
                <a:cs typeface="+mn-cs"/>
              </a:rPr>
              <a:t>AIDSVu's</a:t>
            </a:r>
            <a:r>
              <a:rPr lang="en-US" sz="1200" b="0" i="0" u="none" strike="noStrike" kern="1200" dirty="0">
                <a:solidFill>
                  <a:schemeClr val="tx1"/>
                </a:solidFill>
                <a:effectLst/>
                <a:latin typeface="+mn-lt"/>
                <a:ea typeface="+mn-ea"/>
                <a:cs typeface="+mn-cs"/>
              </a:rPr>
              <a:t> data methods and sources can be found at www.aidsvu.org</a:t>
            </a:r>
            <a:endParaRPr dirty="0"/>
          </a:p>
        </p:txBody>
      </p:sp>
      <p:sp>
        <p:nvSpPr>
          <p:cNvPr id="4" name="Slide Number Placeholder 3"/>
          <p:cNvSpPr>
            <a:spLocks noGrp="1"/>
          </p:cNvSpPr>
          <p:nvPr>
            <p:ph type="sldNum" sz="quarter" idx="10"/>
          </p:nvPr>
        </p:nvSpPr>
        <p:spPr/>
        <p:txBody>
          <a:bodyPr/>
          <a:lstStyle/>
          <a:p>
            <a:fld id="{62687161-A786-466C-928D-D27BF9A3121D}" type="slidenum">
              <a:rPr lang="en-US" smtClean="0"/>
              <a:pPr/>
              <a:t>28</a:t>
            </a:fld>
            <a:endParaRPr lang="en-US"/>
          </a:p>
        </p:txBody>
      </p:sp>
    </p:spTree>
    <p:extLst>
      <p:ext uri="{BB962C8B-B14F-4D97-AF65-F5344CB8AC3E}">
        <p14:creationId xmlns:p14="http://schemas.microsoft.com/office/powerpoint/2010/main" val="3273428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Percent of Males Living with Diagnosed HIV for whom Infection is Attributed to Male-to-Male Sexual Contact, by County, 2013</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This map shows the state-level percent of all male adults and adolescents living with diagnosed HIV at the end of 2013 for whom infection is attributed to male-to-male sexual contact.</a:t>
            </a:r>
          </a:p>
          <a:p>
            <a:endParaRPr lang="en-US" dirty="0"/>
          </a:p>
          <a:p>
            <a:r>
              <a:rPr lang="en-US" dirty="0"/>
              <a:t>Data include adults and adolescents living with a diagnosis of HIV infection, regardless of the stage of disease at diagnosis, and have been statistically adjusted to account for reporting delays and missing risk-factor information, but not for incomplete reporting. </a:t>
            </a:r>
          </a:p>
          <a:p>
            <a:endParaRPr lang="en-US" dirty="0"/>
          </a:p>
          <a:p>
            <a:r>
              <a:rPr lang="en-US" dirty="0"/>
              <a:t>Persons living with diagnosed HIV are classified as adult or adolescent based on age at end of 2013. Sex is defined as sex at birth.</a:t>
            </a:r>
          </a:p>
          <a:p>
            <a:endParaRPr lang="en-US" dirty="0"/>
          </a:p>
          <a:p>
            <a:r>
              <a:rPr lang="en-US" dirty="0"/>
              <a:t>There are no counties in Alaska, the District of Columbia, and Puerto Rico.</a:t>
            </a:r>
          </a:p>
          <a:p>
            <a:endParaRPr lang="en-US" dirty="0"/>
          </a:p>
          <a:p>
            <a:r>
              <a:rPr lang="en-US" dirty="0"/>
              <a:t>Data were released to </a:t>
            </a:r>
            <a:r>
              <a:rPr lang="en-US" dirty="0" err="1"/>
              <a:t>AIDSVu</a:t>
            </a:r>
            <a:r>
              <a:rPr lang="en-US" dirty="0"/>
              <a:t> in accordance with state health departments' HIV surveillance data re-release agreements with CDC.</a:t>
            </a:r>
          </a:p>
          <a:p>
            <a:endParaRPr lang="en-US" dirty="0"/>
          </a:p>
          <a:p>
            <a:r>
              <a:rPr lang="en-US" dirty="0"/>
              <a:t>More information about </a:t>
            </a:r>
            <a:r>
              <a:rPr lang="en-US" dirty="0" err="1"/>
              <a:t>AIDSVu's</a:t>
            </a:r>
            <a:r>
              <a:rPr lang="en-US" dirty="0"/>
              <a:t> data methods and sources can be found at www.aidsvu.org</a:t>
            </a:r>
          </a:p>
        </p:txBody>
      </p:sp>
      <p:sp>
        <p:nvSpPr>
          <p:cNvPr id="4" name="Slide Number Placeholder 3"/>
          <p:cNvSpPr>
            <a:spLocks noGrp="1"/>
          </p:cNvSpPr>
          <p:nvPr>
            <p:ph type="sldNum" sz="quarter" idx="10"/>
          </p:nvPr>
        </p:nvSpPr>
        <p:spPr/>
        <p:txBody>
          <a:bodyPr/>
          <a:lstStyle/>
          <a:p>
            <a:fld id="{62687161-A786-466C-928D-D27BF9A3121D}" type="slidenum">
              <a:rPr lang="en-US" smtClean="0"/>
              <a:pPr/>
              <a:t>29</a:t>
            </a:fld>
            <a:endParaRPr lang="en-US"/>
          </a:p>
        </p:txBody>
      </p:sp>
    </p:spTree>
    <p:extLst>
      <p:ext uri="{BB962C8B-B14F-4D97-AF65-F5344CB8AC3E}">
        <p14:creationId xmlns:p14="http://schemas.microsoft.com/office/powerpoint/2010/main" val="2265959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9365" eaLnBrk="1" fontAlgn="auto" hangingPunct="1">
              <a:lnSpc>
                <a:spcPct val="90000"/>
              </a:lnSpc>
              <a:spcBef>
                <a:spcPts val="0"/>
              </a:spcBef>
              <a:spcAft>
                <a:spcPts val="0"/>
              </a:spcAft>
              <a:defRPr/>
            </a:pPr>
            <a:r>
              <a:rPr lang="en-US" dirty="0">
                <a:solidFill>
                  <a:srgbClr val="000000"/>
                </a:solidFill>
                <a:cs typeface="Calibri" pitchFamily="34" charset="0"/>
                <a:sym typeface="Calibri" pitchFamily="34" charset="0"/>
              </a:rPr>
              <a:t>AIDSVu uses data from multiple trusted sources to populate its interactive maps. </a:t>
            </a:r>
          </a:p>
          <a:p>
            <a:pPr marL="79365" eaLnBrk="1" fontAlgn="auto" hangingPunct="1">
              <a:lnSpc>
                <a:spcPct val="90000"/>
              </a:lnSpc>
              <a:spcBef>
                <a:spcPts val="0"/>
              </a:spcBef>
              <a:spcAft>
                <a:spcPts val="0"/>
              </a:spcAft>
              <a:defRPr/>
            </a:pPr>
            <a:endParaRPr lang="en-US" dirty="0">
              <a:solidFill>
                <a:srgbClr val="000000"/>
              </a:solidFill>
              <a:cs typeface="Calibri" pitchFamily="34" charset="0"/>
              <a:sym typeface="Calibri" pitchFamily="34" charset="0"/>
            </a:endParaRPr>
          </a:p>
          <a:p>
            <a:pPr marL="79365" eaLnBrk="1" fontAlgn="auto" hangingPunct="1">
              <a:lnSpc>
                <a:spcPct val="90000"/>
              </a:lnSpc>
              <a:spcBef>
                <a:spcPts val="0"/>
              </a:spcBef>
              <a:spcAft>
                <a:spcPts val="0"/>
              </a:spcAft>
              <a:defRPr/>
            </a:pPr>
            <a:r>
              <a:rPr lang="en-US" dirty="0">
                <a:solidFill>
                  <a:srgbClr val="000000"/>
                </a:solidFill>
                <a:cs typeface="Calibri" pitchFamily="34" charset="0"/>
                <a:sym typeface="Calibri" pitchFamily="34" charset="0"/>
              </a:rPr>
              <a:t>In order to be able to compare data between jurisdictions, </a:t>
            </a:r>
            <a:r>
              <a:rPr lang="en-US" dirty="0" err="1">
                <a:solidFill>
                  <a:srgbClr val="000000"/>
                </a:solidFill>
                <a:cs typeface="Calibri" pitchFamily="34" charset="0"/>
                <a:sym typeface="Calibri" pitchFamily="34" charset="0"/>
              </a:rPr>
              <a:t>AIDSVu’s</a:t>
            </a:r>
            <a:r>
              <a:rPr lang="en-US" dirty="0">
                <a:solidFill>
                  <a:srgbClr val="000000"/>
                </a:solidFill>
                <a:cs typeface="Calibri" pitchFamily="34" charset="0"/>
                <a:sym typeface="Calibri" pitchFamily="34" charset="0"/>
              </a:rPr>
              <a:t> state- and county-level prevalence</a:t>
            </a:r>
            <a:r>
              <a:rPr lang="en-US" baseline="0" dirty="0">
                <a:solidFill>
                  <a:srgbClr val="000000"/>
                </a:solidFill>
                <a:cs typeface="Calibri" pitchFamily="34" charset="0"/>
                <a:sym typeface="Calibri" pitchFamily="34" charset="0"/>
              </a:rPr>
              <a:t> and new diagnoses </a:t>
            </a:r>
            <a:r>
              <a:rPr lang="en-US" dirty="0">
                <a:solidFill>
                  <a:srgbClr val="000000"/>
                </a:solidFill>
                <a:cs typeface="Calibri" pitchFamily="34" charset="0"/>
                <a:sym typeface="Calibri" pitchFamily="34" charset="0"/>
              </a:rPr>
              <a:t>data come from the U.S. Centers for Disease Control and Prevention (CDC). ZIP Code,</a:t>
            </a:r>
            <a:r>
              <a:rPr lang="en-US" baseline="0" dirty="0">
                <a:solidFill>
                  <a:srgbClr val="000000"/>
                </a:solidFill>
                <a:cs typeface="Calibri" pitchFamily="34" charset="0"/>
                <a:sym typeface="Calibri" pitchFamily="34" charset="0"/>
              </a:rPr>
              <a:t> </a:t>
            </a:r>
            <a:r>
              <a:rPr lang="en-US" dirty="0">
                <a:solidFill>
                  <a:srgbClr val="000000"/>
                </a:solidFill>
                <a:cs typeface="Calibri" pitchFamily="34" charset="0"/>
                <a:sym typeface="Calibri" pitchFamily="34" charset="0"/>
              </a:rPr>
              <a:t>census tract, and neighborhood data come directly from jurisdictions’ health departments. AIDSVu data do not reflect undiagnosed cases.</a:t>
            </a:r>
          </a:p>
          <a:p>
            <a:pPr marL="79365" eaLnBrk="1" fontAlgn="auto" hangingPunct="1">
              <a:lnSpc>
                <a:spcPct val="90000"/>
              </a:lnSpc>
              <a:spcBef>
                <a:spcPts val="0"/>
              </a:spcBef>
              <a:spcAft>
                <a:spcPts val="0"/>
              </a:spcAft>
              <a:defRPr/>
            </a:pPr>
            <a:endParaRPr lang="en-US" dirty="0">
              <a:solidFill>
                <a:srgbClr val="000000"/>
              </a:solidFill>
              <a:cs typeface="Calibri" pitchFamily="34" charset="0"/>
              <a:sym typeface="Calibri" pitchFamily="34" charset="0"/>
            </a:endParaRPr>
          </a:p>
          <a:p>
            <a:pPr marL="79365" eaLnBrk="1" fontAlgn="auto" hangingPunct="1">
              <a:lnSpc>
                <a:spcPct val="90000"/>
              </a:lnSpc>
              <a:spcBef>
                <a:spcPts val="0"/>
              </a:spcBef>
              <a:spcAft>
                <a:spcPts val="0"/>
              </a:spcAft>
              <a:defRPr/>
            </a:pPr>
            <a:r>
              <a:rPr lang="en-US" dirty="0">
                <a:solidFill>
                  <a:srgbClr val="000000"/>
                </a:solidFill>
                <a:cs typeface="Calibri" pitchFamily="34" charset="0"/>
                <a:sym typeface="Calibri" pitchFamily="34" charset="0"/>
              </a:rPr>
              <a:t>Other data available on AIDSVu include:</a:t>
            </a:r>
          </a:p>
          <a:p>
            <a:pPr marL="79365" eaLnBrk="1" fontAlgn="auto" hangingPunct="1">
              <a:lnSpc>
                <a:spcPct val="90000"/>
              </a:lnSpc>
              <a:spcBef>
                <a:spcPts val="0"/>
              </a:spcBef>
              <a:spcAft>
                <a:spcPts val="0"/>
              </a:spcAft>
              <a:defRPr/>
            </a:pPr>
            <a:endParaRPr lang="en-US" dirty="0">
              <a:solidFill>
                <a:srgbClr val="000000"/>
              </a:solidFill>
              <a:cs typeface="Calibri" pitchFamily="34" charset="0"/>
              <a:sym typeface="Calibri" pitchFamily="34" charset="0"/>
            </a:endParaRPr>
          </a:p>
          <a:p>
            <a:pPr marL="250793" indent="-171428" eaLnBrk="1" fontAlgn="auto" hangingPunct="1">
              <a:lnSpc>
                <a:spcPct val="90000"/>
              </a:lnSpc>
              <a:spcBef>
                <a:spcPts val="0"/>
              </a:spcBef>
              <a:spcAft>
                <a:spcPts val="0"/>
              </a:spcAft>
              <a:buClr>
                <a:srgbClr val="000000"/>
              </a:buClr>
              <a:buFont typeface="Arial" pitchFamily="34" charset="0"/>
              <a:buChar char="•"/>
              <a:defRPr/>
            </a:pPr>
            <a:r>
              <a:rPr lang="en-US" dirty="0">
                <a:solidFill>
                  <a:srgbClr val="000000"/>
                </a:solidFill>
                <a:cs typeface="Calibri" pitchFamily="34" charset="0"/>
                <a:sym typeface="Calibri" pitchFamily="34" charset="0"/>
              </a:rPr>
              <a:t>State-level</a:t>
            </a:r>
            <a:r>
              <a:rPr lang="en-US" baseline="0" dirty="0">
                <a:solidFill>
                  <a:srgbClr val="000000"/>
                </a:solidFill>
                <a:cs typeface="Calibri" pitchFamily="34" charset="0"/>
                <a:sym typeface="Calibri" pitchFamily="34" charset="0"/>
              </a:rPr>
              <a:t> mortality data (deaths of persons diagnosed with HIV)</a:t>
            </a:r>
          </a:p>
          <a:p>
            <a:pPr marL="79365" indent="0" eaLnBrk="1" fontAlgn="auto" hangingPunct="1">
              <a:lnSpc>
                <a:spcPct val="90000"/>
              </a:lnSpc>
              <a:spcBef>
                <a:spcPts val="0"/>
              </a:spcBef>
              <a:spcAft>
                <a:spcPts val="0"/>
              </a:spcAft>
              <a:buClr>
                <a:srgbClr val="000000"/>
              </a:buClr>
              <a:buFont typeface="Arial" pitchFamily="34" charset="0"/>
              <a:buNone/>
              <a:defRPr/>
            </a:pPr>
            <a:endParaRPr lang="en-US" dirty="0">
              <a:solidFill>
                <a:srgbClr val="000000"/>
              </a:solidFill>
              <a:cs typeface="Calibri" pitchFamily="34" charset="0"/>
              <a:sym typeface="Calibri" pitchFamily="34" charset="0"/>
            </a:endParaRPr>
          </a:p>
          <a:p>
            <a:pPr marL="250793" indent="-171428" eaLnBrk="1" fontAlgn="auto" hangingPunct="1">
              <a:lnSpc>
                <a:spcPct val="90000"/>
              </a:lnSpc>
              <a:spcBef>
                <a:spcPts val="0"/>
              </a:spcBef>
              <a:spcAft>
                <a:spcPts val="0"/>
              </a:spcAft>
              <a:buClr>
                <a:srgbClr val="000000"/>
              </a:buClr>
              <a:buFont typeface="Arial" pitchFamily="34" charset="0"/>
              <a:buChar char="•"/>
              <a:defRPr/>
            </a:pPr>
            <a:r>
              <a:rPr lang="en-US" dirty="0">
                <a:solidFill>
                  <a:srgbClr val="000000"/>
                </a:solidFill>
                <a:cs typeface="Calibri" pitchFamily="34" charset="0"/>
                <a:sym typeface="Calibri" pitchFamily="34" charset="0"/>
              </a:rPr>
              <a:t>Social determinants of health data at the state and county level</a:t>
            </a:r>
          </a:p>
          <a:p>
            <a:pPr marL="250793" indent="-171428" eaLnBrk="1" fontAlgn="auto" hangingPunct="1">
              <a:lnSpc>
                <a:spcPct val="90000"/>
              </a:lnSpc>
              <a:spcBef>
                <a:spcPts val="0"/>
              </a:spcBef>
              <a:spcAft>
                <a:spcPts val="0"/>
              </a:spcAft>
              <a:buClr>
                <a:srgbClr val="000000"/>
              </a:buClr>
              <a:buFont typeface="Arial" pitchFamily="34" charset="0"/>
              <a:buChar char="•"/>
              <a:defRPr/>
            </a:pPr>
            <a:endParaRPr lang="en-US" dirty="0">
              <a:solidFill>
                <a:srgbClr val="000000"/>
              </a:solidFill>
              <a:cs typeface="Calibri" pitchFamily="34" charset="0"/>
              <a:sym typeface="Calibri" pitchFamily="34" charset="0"/>
            </a:endParaRPr>
          </a:p>
          <a:p>
            <a:pPr marL="250793" indent="-171428" eaLnBrk="1" fontAlgn="auto" hangingPunct="1">
              <a:lnSpc>
                <a:spcPct val="90000"/>
              </a:lnSpc>
              <a:spcBef>
                <a:spcPts val="0"/>
              </a:spcBef>
              <a:spcAft>
                <a:spcPts val="0"/>
              </a:spcAft>
              <a:buClr>
                <a:srgbClr val="000000"/>
              </a:buClr>
              <a:buFont typeface="Arial" pitchFamily="34" charset="0"/>
              <a:buChar char="•"/>
              <a:defRPr/>
            </a:pPr>
            <a:r>
              <a:rPr lang="en-US" dirty="0">
                <a:solidFill>
                  <a:srgbClr val="000000"/>
                </a:solidFill>
                <a:cs typeface="Calibri" pitchFamily="34" charset="0"/>
                <a:sym typeface="Calibri" pitchFamily="34" charset="0"/>
              </a:rPr>
              <a:t>HIV testing and treatment center locations</a:t>
            </a:r>
          </a:p>
          <a:p>
            <a:pPr marL="250793" indent="-171428" eaLnBrk="1" fontAlgn="auto" hangingPunct="1">
              <a:lnSpc>
                <a:spcPct val="90000"/>
              </a:lnSpc>
              <a:spcBef>
                <a:spcPts val="0"/>
              </a:spcBef>
              <a:spcAft>
                <a:spcPts val="0"/>
              </a:spcAft>
              <a:buClr>
                <a:srgbClr val="000000"/>
              </a:buClr>
              <a:buFont typeface="Arial" pitchFamily="34" charset="0"/>
              <a:buChar char="•"/>
              <a:defRPr/>
            </a:pPr>
            <a:endParaRPr lang="en-US" dirty="0">
              <a:solidFill>
                <a:srgbClr val="000000"/>
              </a:solidFill>
              <a:cs typeface="Calibri" pitchFamily="34" charset="0"/>
              <a:sym typeface="Calibri" pitchFamily="34" charset="0"/>
            </a:endParaRPr>
          </a:p>
          <a:p>
            <a:pPr marL="250793" indent="-171428" eaLnBrk="1" fontAlgn="auto" hangingPunct="1">
              <a:lnSpc>
                <a:spcPct val="90000"/>
              </a:lnSpc>
              <a:spcBef>
                <a:spcPts val="0"/>
              </a:spcBef>
              <a:spcAft>
                <a:spcPts val="0"/>
              </a:spcAft>
              <a:buClr>
                <a:srgbClr val="000000"/>
              </a:buClr>
              <a:buFont typeface="Arial" pitchFamily="34" charset="0"/>
              <a:buChar char="•"/>
              <a:defRPr/>
            </a:pPr>
            <a:r>
              <a:rPr lang="en-US" dirty="0">
                <a:solidFill>
                  <a:srgbClr val="000000"/>
                </a:solidFill>
                <a:cs typeface="Calibri" pitchFamily="34" charset="0"/>
                <a:sym typeface="Calibri" pitchFamily="34" charset="0"/>
              </a:rPr>
              <a:t>NIH-funded HIV Prevention, Vaccine &amp; Treatment Trials Sites</a:t>
            </a:r>
          </a:p>
          <a:p>
            <a:pPr marL="79365" indent="0" eaLnBrk="1" fontAlgn="auto" hangingPunct="1">
              <a:lnSpc>
                <a:spcPct val="90000"/>
              </a:lnSpc>
              <a:spcBef>
                <a:spcPts val="0"/>
              </a:spcBef>
              <a:spcAft>
                <a:spcPts val="0"/>
              </a:spcAft>
              <a:buClr>
                <a:srgbClr val="000000"/>
              </a:buClr>
              <a:buFont typeface="Arial" pitchFamily="34" charset="0"/>
              <a:buNone/>
              <a:defRPr/>
            </a:pPr>
            <a:r>
              <a:rPr lang="en-US" baseline="0" dirty="0">
                <a:solidFill>
                  <a:srgbClr val="000000"/>
                </a:solidFill>
                <a:cs typeface="Calibri" pitchFamily="34" charset="0"/>
                <a:sym typeface="Calibri" pitchFamily="34" charset="0"/>
              </a:rPr>
              <a:t> </a:t>
            </a:r>
          </a:p>
          <a:p>
            <a:pPr marL="250793" indent="-171428" eaLnBrk="1" fontAlgn="auto" hangingPunct="1">
              <a:lnSpc>
                <a:spcPct val="90000"/>
              </a:lnSpc>
              <a:spcBef>
                <a:spcPts val="0"/>
              </a:spcBef>
              <a:spcAft>
                <a:spcPts val="0"/>
              </a:spcAft>
              <a:buClr>
                <a:srgbClr val="000000"/>
              </a:buClr>
              <a:buFont typeface="Arial" pitchFamily="34" charset="0"/>
              <a:buChar char="•"/>
              <a:defRPr/>
            </a:pPr>
            <a:r>
              <a:rPr lang="en-US" baseline="0" dirty="0">
                <a:solidFill>
                  <a:srgbClr val="000000"/>
                </a:solidFill>
                <a:cs typeface="Calibri" pitchFamily="34" charset="0"/>
                <a:sym typeface="Calibri" pitchFamily="34" charset="0"/>
              </a:rPr>
              <a:t>Housing Opportunities for People with AIDS</a:t>
            </a:r>
            <a:r>
              <a:rPr lang="en-US" dirty="0">
                <a:solidFill>
                  <a:srgbClr val="000000"/>
                </a:solidFill>
                <a:cs typeface="Calibri" pitchFamily="34" charset="0"/>
                <a:sym typeface="Calibri" pitchFamily="34" charset="0"/>
              </a:rPr>
              <a:t> </a:t>
            </a:r>
          </a:p>
          <a:p>
            <a:pPr marL="250793" indent="-171428" eaLnBrk="1" fontAlgn="auto" hangingPunct="1">
              <a:lnSpc>
                <a:spcPct val="90000"/>
              </a:lnSpc>
              <a:spcBef>
                <a:spcPts val="0"/>
              </a:spcBef>
              <a:spcAft>
                <a:spcPts val="0"/>
              </a:spcAft>
              <a:buClr>
                <a:srgbClr val="000000"/>
              </a:buClr>
              <a:buFont typeface="Arial" pitchFamily="34" charset="0"/>
              <a:buChar char="•"/>
              <a:defRPr/>
            </a:pPr>
            <a:endParaRPr lang="en-US" dirty="0">
              <a:solidFill>
                <a:srgbClr val="000000"/>
              </a:solidFill>
              <a:cs typeface="Calibri" pitchFamily="34" charset="0"/>
              <a:sym typeface="Calibri" pitchFamily="34" charset="0"/>
            </a:endParaRPr>
          </a:p>
          <a:p>
            <a:endParaRPr lang="en-US" dirty="0"/>
          </a:p>
        </p:txBody>
      </p:sp>
      <p:sp>
        <p:nvSpPr>
          <p:cNvPr id="4" name="Slide Number Placeholder 3"/>
          <p:cNvSpPr>
            <a:spLocks noGrp="1"/>
          </p:cNvSpPr>
          <p:nvPr>
            <p:ph type="sldNum" sz="quarter" idx="10"/>
          </p:nvPr>
        </p:nvSpPr>
        <p:spPr/>
        <p:txBody>
          <a:bodyPr/>
          <a:lstStyle/>
          <a:p>
            <a:fld id="{8D2F10C4-67F3-44CB-BB7A-FD17F607DB64}" type="slidenum">
              <a:rPr lang="en-US" smtClean="0"/>
              <a:t>3</a:t>
            </a:fld>
            <a:endParaRPr lang="en-US"/>
          </a:p>
        </p:txBody>
      </p:sp>
    </p:spTree>
    <p:extLst>
      <p:ext uri="{BB962C8B-B14F-4D97-AF65-F5344CB8AC3E}">
        <p14:creationId xmlns:p14="http://schemas.microsoft.com/office/powerpoint/2010/main" val="915194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1"/>
                </a:solidFill>
                <a:latin typeface="Arial" panose="020B0604020202020204" pitchFamily="34" charset="0"/>
                <a:cs typeface="Arial" panose="020B0604020202020204" pitchFamily="34" charset="0"/>
              </a:rPr>
              <a:t>Percent of Males, aged 13 to 24, </a:t>
            </a:r>
            <a:r>
              <a:rPr lang="en-US" sz="1200" dirty="0">
                <a:latin typeface="Arial" panose="020B0604020202020204" pitchFamily="34" charset="0"/>
                <a:cs typeface="Arial" panose="020B0604020202020204" pitchFamily="34" charset="0"/>
              </a:rPr>
              <a:t>L</a:t>
            </a:r>
            <a:r>
              <a:rPr lang="en-US" sz="1200" dirty="0">
                <a:solidFill>
                  <a:schemeClr val="bg1"/>
                </a:solidFill>
                <a:latin typeface="Arial" panose="020B0604020202020204" pitchFamily="34" charset="0"/>
                <a:cs typeface="Arial" panose="020B0604020202020204" pitchFamily="34" charset="0"/>
              </a:rPr>
              <a:t>iving with Diagnosed HIV Attributed to Male-to-Male Sexual Contact, by State, 2013</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This map shows the state-level percent of all male adults and adolescents, aged 13 to</a:t>
            </a:r>
            <a:r>
              <a:rPr lang="en-US" sz="1200" b="0" i="0" u="none" strike="noStrike" kern="1200" baseline="0" dirty="0">
                <a:solidFill>
                  <a:schemeClr val="tx1"/>
                </a:solidFill>
                <a:effectLst/>
                <a:latin typeface="+mn-lt"/>
                <a:ea typeface="+mn-ea"/>
                <a:cs typeface="+mn-cs"/>
              </a:rPr>
              <a:t> 24,</a:t>
            </a:r>
            <a:r>
              <a:rPr lang="en-US" sz="1200" b="0" i="0" u="none" strike="noStrike" kern="1200" dirty="0">
                <a:solidFill>
                  <a:schemeClr val="tx1"/>
                </a:solidFill>
                <a:effectLst/>
                <a:latin typeface="+mn-lt"/>
                <a:ea typeface="+mn-ea"/>
                <a:cs typeface="+mn-cs"/>
              </a:rPr>
              <a:t> living with diagnosed HIV at the end of 2013 for whom infection is attributed to male-to-male sexual contact.</a:t>
            </a:r>
          </a:p>
          <a:p>
            <a:endParaRPr lang="en-US" dirty="0"/>
          </a:p>
          <a:p>
            <a:r>
              <a:rPr lang="en-US" dirty="0"/>
              <a:t>Data include adults and adolescents living with a diagnosis of HIV infection, regardless of the stage of disease at diagnosis, and have been statistically adjusted to account for reporting delays and missing risk-factor information, but not for incomplete reporting. </a:t>
            </a:r>
          </a:p>
          <a:p>
            <a:endParaRPr lang="en-US" dirty="0"/>
          </a:p>
          <a:p>
            <a:r>
              <a:rPr lang="en-US" dirty="0"/>
              <a:t>Persons living with diagnosed HIV are classified as adult or adolescent based on age at end of 2013. Sex is defined as sex at birth</a:t>
            </a:r>
            <a:r>
              <a:rPr lang="en-US" baseline="0" dirty="0"/>
              <a:t>.</a:t>
            </a:r>
            <a:endParaRPr lang="en-US" dirty="0"/>
          </a:p>
          <a:p>
            <a:endParaRPr lang="en-US" dirty="0"/>
          </a:p>
          <a:p>
            <a:r>
              <a:rPr lang="en-US" dirty="0"/>
              <a:t>Data were released to </a:t>
            </a:r>
            <a:r>
              <a:rPr lang="en-US" dirty="0" err="1"/>
              <a:t>AIDSVu</a:t>
            </a:r>
            <a:r>
              <a:rPr lang="en-US" dirty="0"/>
              <a:t> in accordance with state health departments' HIV surveillance data re-release agreements with CDC.</a:t>
            </a:r>
          </a:p>
          <a:p>
            <a:endParaRPr lang="en-US" dirty="0"/>
          </a:p>
          <a:p>
            <a:r>
              <a:rPr lang="en-US" dirty="0"/>
              <a:t>More information about </a:t>
            </a:r>
            <a:r>
              <a:rPr lang="en-US" dirty="0" err="1"/>
              <a:t>AIDSVu's</a:t>
            </a:r>
            <a:r>
              <a:rPr lang="en-US" dirty="0"/>
              <a:t> data methods and sources can be found at www.aidsvu.org</a:t>
            </a:r>
          </a:p>
        </p:txBody>
      </p:sp>
      <p:sp>
        <p:nvSpPr>
          <p:cNvPr id="4" name="Slide Number Placeholder 3"/>
          <p:cNvSpPr>
            <a:spLocks noGrp="1"/>
          </p:cNvSpPr>
          <p:nvPr>
            <p:ph type="sldNum" sz="quarter" idx="10"/>
          </p:nvPr>
        </p:nvSpPr>
        <p:spPr/>
        <p:txBody>
          <a:bodyPr/>
          <a:lstStyle/>
          <a:p>
            <a:fld id="{62687161-A786-466C-928D-D27BF9A3121D}" type="slidenum">
              <a:rPr lang="en-US" smtClean="0"/>
              <a:pPr/>
              <a:t>30</a:t>
            </a:fld>
            <a:endParaRPr lang="en-US"/>
          </a:p>
        </p:txBody>
      </p:sp>
    </p:spTree>
    <p:extLst>
      <p:ext uri="{BB962C8B-B14F-4D97-AF65-F5344CB8AC3E}">
        <p14:creationId xmlns:p14="http://schemas.microsoft.com/office/powerpoint/2010/main" val="29215053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Percent of Males Living with Diagnosed HIV for whom Infection is Attributed to Male-to-Male Sexual Contact &amp; Injection Drug Use, by County, 2013</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This map shows the state-level percent of all male adults and adolescents living with diagnosed HIV at the end of 2013 for whom infection is attributed to male-to-male sexual contact and injection drug use.</a:t>
            </a:r>
          </a:p>
          <a:p>
            <a:endParaRPr lang="en-US" sz="1200" b="0" i="0" u="none" strike="noStrike" kern="1200" dirty="0">
              <a:solidFill>
                <a:schemeClr val="tx1"/>
              </a:solidFill>
              <a:effectLst/>
              <a:latin typeface="+mn-lt"/>
              <a:ea typeface="+mn-ea"/>
              <a:cs typeface="+mn-cs"/>
            </a:endParaRPr>
          </a:p>
          <a:p>
            <a:r>
              <a:rPr lang="en-US" dirty="0"/>
              <a:t>Data include adults and adolescents living with a diagnosis of HIV infection, regardless of the stage of disease at diagnosis, and have been statistically adjusted to account for reporting delays and missing risk-factor information, but not for incomplete reporting. </a:t>
            </a:r>
          </a:p>
          <a:p>
            <a:endParaRPr lang="en-US" dirty="0"/>
          </a:p>
          <a:p>
            <a:r>
              <a:rPr lang="en-US" dirty="0"/>
              <a:t>Persons living with diagnosed HIV are classified as adult or adolescent based on age at end of 2013. Sex is defined as sex at birth.</a:t>
            </a:r>
          </a:p>
          <a:p>
            <a:endParaRPr lang="en-US" dirty="0"/>
          </a:p>
          <a:p>
            <a:r>
              <a:rPr lang="en-US" dirty="0"/>
              <a:t>There are no counties in Alaska, the District of Columbia, and Puerto Rico.</a:t>
            </a:r>
          </a:p>
          <a:p>
            <a:endParaRPr lang="en-US" dirty="0"/>
          </a:p>
          <a:p>
            <a:r>
              <a:rPr lang="en-US" dirty="0"/>
              <a:t>Data were released to </a:t>
            </a:r>
            <a:r>
              <a:rPr lang="en-US" dirty="0" err="1"/>
              <a:t>AIDSVu</a:t>
            </a:r>
            <a:r>
              <a:rPr lang="en-US" dirty="0"/>
              <a:t> in accordance with state health departments' HIV surveillance data re-release agreements with CDC.</a:t>
            </a:r>
          </a:p>
          <a:p>
            <a:endParaRPr lang="en-US" dirty="0"/>
          </a:p>
          <a:p>
            <a:r>
              <a:rPr lang="en-US" dirty="0"/>
              <a:t>More information about </a:t>
            </a:r>
            <a:r>
              <a:rPr lang="en-US" dirty="0" err="1"/>
              <a:t>AIDSVu's</a:t>
            </a:r>
            <a:r>
              <a:rPr lang="en-US" dirty="0"/>
              <a:t> data methods and sources can be found at www.aidsvu.org</a:t>
            </a:r>
          </a:p>
        </p:txBody>
      </p:sp>
      <p:sp>
        <p:nvSpPr>
          <p:cNvPr id="4" name="Slide Number Placeholder 3"/>
          <p:cNvSpPr>
            <a:spLocks noGrp="1"/>
          </p:cNvSpPr>
          <p:nvPr>
            <p:ph type="sldNum" sz="quarter" idx="10"/>
          </p:nvPr>
        </p:nvSpPr>
        <p:spPr/>
        <p:txBody>
          <a:bodyPr/>
          <a:lstStyle/>
          <a:p>
            <a:fld id="{62687161-A786-466C-928D-D27BF9A3121D}" type="slidenum">
              <a:rPr lang="en-US" smtClean="0"/>
              <a:pPr/>
              <a:t>31</a:t>
            </a:fld>
            <a:endParaRPr lang="en-US"/>
          </a:p>
        </p:txBody>
      </p:sp>
    </p:spTree>
    <p:extLst>
      <p:ext uri="{BB962C8B-B14F-4D97-AF65-F5344CB8AC3E}">
        <p14:creationId xmlns:p14="http://schemas.microsoft.com/office/powerpoint/2010/main" val="42051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Percent of Males Living with Diagnosed HIV for whom Infection is Attributed to Injection Drug Use, by County, 2013</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This map shows the state-level percent of all male adults and adolescents living with diagnosed HIV at the end of 2013 for whom infection is attributed to injection drug use.</a:t>
            </a:r>
            <a:endParaRPr lang="en-US" dirty="0"/>
          </a:p>
          <a:p>
            <a:endParaRPr lang="en-US" dirty="0"/>
          </a:p>
          <a:p>
            <a:r>
              <a:rPr lang="en-US" dirty="0"/>
              <a:t>Persons living with diagnosed HIV are classified as adult or adolescent based on age at end of 2013. Sex is defined as sex at birth.</a:t>
            </a:r>
          </a:p>
          <a:p>
            <a:endParaRPr lang="en-US" dirty="0"/>
          </a:p>
          <a:p>
            <a:r>
              <a:rPr lang="en-US" dirty="0"/>
              <a:t>There are no counties in Alaska, the District of Columbia, and Puerto Rico.</a:t>
            </a:r>
          </a:p>
          <a:p>
            <a:endParaRPr lang="en-US" dirty="0"/>
          </a:p>
          <a:p>
            <a:r>
              <a:rPr lang="en-US" dirty="0"/>
              <a:t>Data were released to </a:t>
            </a:r>
            <a:r>
              <a:rPr lang="en-US" dirty="0" err="1"/>
              <a:t>AIDSVu</a:t>
            </a:r>
            <a:r>
              <a:rPr lang="en-US" dirty="0"/>
              <a:t> in accordance with state health departments' HIV surveillance data re-release agreements with CDC.</a:t>
            </a:r>
          </a:p>
          <a:p>
            <a:endParaRPr lang="en-US" dirty="0"/>
          </a:p>
          <a:p>
            <a:r>
              <a:rPr lang="en-US" dirty="0"/>
              <a:t>More information about </a:t>
            </a:r>
            <a:r>
              <a:rPr lang="en-US" dirty="0" err="1"/>
              <a:t>AIDSVu's</a:t>
            </a:r>
            <a:r>
              <a:rPr lang="en-US" dirty="0"/>
              <a:t> data methods and sources can be found at www.aidsvu.org</a:t>
            </a:r>
          </a:p>
        </p:txBody>
      </p:sp>
      <p:sp>
        <p:nvSpPr>
          <p:cNvPr id="4" name="Slide Number Placeholder 3"/>
          <p:cNvSpPr>
            <a:spLocks noGrp="1"/>
          </p:cNvSpPr>
          <p:nvPr>
            <p:ph type="sldNum" sz="quarter" idx="10"/>
          </p:nvPr>
        </p:nvSpPr>
        <p:spPr/>
        <p:txBody>
          <a:bodyPr/>
          <a:lstStyle/>
          <a:p>
            <a:fld id="{62687161-A786-466C-928D-D27BF9A3121D}" type="slidenum">
              <a:rPr lang="en-US" smtClean="0"/>
              <a:pPr/>
              <a:t>32</a:t>
            </a:fld>
            <a:endParaRPr lang="en-US"/>
          </a:p>
        </p:txBody>
      </p:sp>
    </p:spTree>
    <p:extLst>
      <p:ext uri="{BB962C8B-B14F-4D97-AF65-F5344CB8AC3E}">
        <p14:creationId xmlns:p14="http://schemas.microsoft.com/office/powerpoint/2010/main" val="39301155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Percent of Males Living with Diagnosed HIV for whom Infection is Attributed to Heterosexual Contact, by County, 2013</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This map shows the state-level percent of all male adults and adolescents living with diagnosed HIV at the end of 2013 for whom infection is attributed to heterosexual contact. With respect to mode of transmission, heterosexual contact is defined as heterosexual contact with a person known to have, or to be at high risk for, HIV infection.</a:t>
            </a:r>
          </a:p>
          <a:p>
            <a:endParaRPr lang="en-US" dirty="0"/>
          </a:p>
          <a:p>
            <a:r>
              <a:rPr lang="en-US" dirty="0"/>
              <a:t>Data include adults and adolescents living with a diagnosis of HIV infection, regardless of the stage of disease at diagnosis, and have been statistically adjusted to account for reporting delays and missing risk-factor information, but not for incomplete reporting. </a:t>
            </a:r>
          </a:p>
          <a:p>
            <a:endParaRPr lang="en-US" dirty="0"/>
          </a:p>
          <a:p>
            <a:r>
              <a:rPr lang="en-US" dirty="0"/>
              <a:t>Persons living with diagnosed HIV are classified as adult or adolescent based on age at end of 2013. Sex is defined as sex at birth.</a:t>
            </a:r>
          </a:p>
          <a:p>
            <a:endParaRPr lang="en-US" dirty="0"/>
          </a:p>
          <a:p>
            <a:r>
              <a:rPr lang="en-US" dirty="0"/>
              <a:t>There are no counties in Alaska, the District of Columbia, and Puerto Rico.</a:t>
            </a:r>
          </a:p>
          <a:p>
            <a:endParaRPr lang="en-US" dirty="0"/>
          </a:p>
          <a:p>
            <a:r>
              <a:rPr lang="en-US" dirty="0"/>
              <a:t>Data were released to </a:t>
            </a:r>
            <a:r>
              <a:rPr lang="en-US" dirty="0" err="1"/>
              <a:t>AIDSVu</a:t>
            </a:r>
            <a:r>
              <a:rPr lang="en-US" dirty="0"/>
              <a:t> in accordance with state health departments' HIV surveillance data re-release agreements with CDC.</a:t>
            </a:r>
          </a:p>
          <a:p>
            <a:endParaRPr lang="en-US" dirty="0"/>
          </a:p>
          <a:p>
            <a:r>
              <a:rPr lang="en-US" dirty="0"/>
              <a:t>More information about </a:t>
            </a:r>
            <a:r>
              <a:rPr lang="en-US" dirty="0" err="1"/>
              <a:t>AIDSVu's</a:t>
            </a:r>
            <a:r>
              <a:rPr lang="en-US" dirty="0"/>
              <a:t> data methods and sources can be found at www.aidsvu.org</a:t>
            </a:r>
          </a:p>
        </p:txBody>
      </p:sp>
      <p:sp>
        <p:nvSpPr>
          <p:cNvPr id="4" name="Slide Number Placeholder 3"/>
          <p:cNvSpPr>
            <a:spLocks noGrp="1"/>
          </p:cNvSpPr>
          <p:nvPr>
            <p:ph type="sldNum" sz="quarter" idx="10"/>
          </p:nvPr>
        </p:nvSpPr>
        <p:spPr/>
        <p:txBody>
          <a:bodyPr/>
          <a:lstStyle/>
          <a:p>
            <a:fld id="{62687161-A786-466C-928D-D27BF9A3121D}" type="slidenum">
              <a:rPr lang="en-US" smtClean="0"/>
              <a:pPr/>
              <a:t>33</a:t>
            </a:fld>
            <a:endParaRPr lang="en-US"/>
          </a:p>
        </p:txBody>
      </p:sp>
    </p:spTree>
    <p:extLst>
      <p:ext uri="{BB962C8B-B14F-4D97-AF65-F5344CB8AC3E}">
        <p14:creationId xmlns:p14="http://schemas.microsoft.com/office/powerpoint/2010/main" val="6866397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Percent of Females Living with Diagnosed HIV for whom Infection is Attributed to Injection Drug Use, by County, 2013</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This map shows the County-level percent of all female adults and adolescents living with diagnosed HIV at the end of 2013 for whom infection is attributed to injection drug use.</a:t>
            </a:r>
          </a:p>
          <a:p>
            <a:r>
              <a:rPr lang="en-US" dirty="0"/>
              <a:t> </a:t>
            </a:r>
          </a:p>
          <a:p>
            <a:r>
              <a:rPr lang="en-US" dirty="0"/>
              <a:t>Data include adults and adolescents living with a diagnosis of HIV infection, regardless of the stage of disease at diagnosis, and have been statistically adjusted to account for reporting delays and missing risk-factor information, but not for incomplete reporting. </a:t>
            </a:r>
          </a:p>
          <a:p>
            <a:endParaRPr lang="en-US" dirty="0"/>
          </a:p>
          <a:p>
            <a:r>
              <a:rPr lang="en-US" dirty="0"/>
              <a:t>Persons living with diagnosed HIV are classified as adult or adolescent based on age at end of 2013. Sex is defined as sex at birth.</a:t>
            </a:r>
          </a:p>
          <a:p>
            <a:endParaRPr lang="en-US" dirty="0"/>
          </a:p>
          <a:p>
            <a:r>
              <a:rPr lang="en-US" dirty="0"/>
              <a:t>There are no counties in Alaska, the District of Columbia, and Puerto Rico.</a:t>
            </a:r>
          </a:p>
          <a:p>
            <a:endParaRPr lang="en-US" dirty="0"/>
          </a:p>
          <a:p>
            <a:r>
              <a:rPr lang="en-US" dirty="0"/>
              <a:t>Data were released to </a:t>
            </a:r>
            <a:r>
              <a:rPr lang="en-US" dirty="0" err="1"/>
              <a:t>AIDSVu</a:t>
            </a:r>
            <a:r>
              <a:rPr lang="en-US" dirty="0"/>
              <a:t> in accordance with state health departments' HIV surveillance data re-release agreements with CDC.</a:t>
            </a:r>
          </a:p>
          <a:p>
            <a:endParaRPr lang="en-US" dirty="0"/>
          </a:p>
          <a:p>
            <a:r>
              <a:rPr lang="en-US" dirty="0"/>
              <a:t>More information about </a:t>
            </a:r>
            <a:r>
              <a:rPr lang="en-US" dirty="0" err="1"/>
              <a:t>AIDSVu's</a:t>
            </a:r>
            <a:r>
              <a:rPr lang="en-US" dirty="0"/>
              <a:t> data methods and sources can be found at www.aidsvu.org</a:t>
            </a:r>
          </a:p>
        </p:txBody>
      </p:sp>
      <p:sp>
        <p:nvSpPr>
          <p:cNvPr id="4" name="Slide Number Placeholder 3"/>
          <p:cNvSpPr>
            <a:spLocks noGrp="1"/>
          </p:cNvSpPr>
          <p:nvPr>
            <p:ph type="sldNum" sz="quarter" idx="10"/>
          </p:nvPr>
        </p:nvSpPr>
        <p:spPr/>
        <p:txBody>
          <a:bodyPr/>
          <a:lstStyle/>
          <a:p>
            <a:fld id="{62687161-A786-466C-928D-D27BF9A3121D}" type="slidenum">
              <a:rPr lang="en-US" smtClean="0"/>
              <a:pPr/>
              <a:t>34</a:t>
            </a:fld>
            <a:endParaRPr lang="en-US"/>
          </a:p>
        </p:txBody>
      </p:sp>
    </p:spTree>
    <p:extLst>
      <p:ext uri="{BB962C8B-B14F-4D97-AF65-F5344CB8AC3E}">
        <p14:creationId xmlns:p14="http://schemas.microsoft.com/office/powerpoint/2010/main" val="26985523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Percent of Females Living with Diagnosed HIV for whom Infection is Attributed to Heterosexual Contact, by County, 2013</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This map shows the County-level percent of all female adults and adolescents living with diagnosed HIV at the end of 2013 for whom infection is attributed to heterosexual contact. With respect to mode of transmission, heterosexual contact is defined as heterosexual contact with a person known to have, or to be at high risk for, HIV infection.</a:t>
            </a:r>
          </a:p>
          <a:p>
            <a:endParaRPr lang="en-US" dirty="0"/>
          </a:p>
          <a:p>
            <a:r>
              <a:rPr lang="en-US" dirty="0"/>
              <a:t>Data include adults and adolescents living with a diagnosis of HIV infection, regardless of the stage of disease at diagnosis, and have been statistically adjusted to account for reporting delays and missing risk-factor information, but not for incomplete reporting. </a:t>
            </a:r>
          </a:p>
          <a:p>
            <a:endParaRPr lang="en-US" dirty="0"/>
          </a:p>
          <a:p>
            <a:r>
              <a:rPr lang="en-US" dirty="0"/>
              <a:t>Persons living with diagnosed HIV are classified as adult or adolescent based on age at end of 2013. Sex is defined as sex at birth.</a:t>
            </a:r>
          </a:p>
          <a:p>
            <a:endParaRPr lang="en-US" dirty="0"/>
          </a:p>
          <a:p>
            <a:r>
              <a:rPr lang="en-US" dirty="0"/>
              <a:t>There are no counties in Alaska, the District of Columbia, and Puerto Rico.</a:t>
            </a:r>
          </a:p>
          <a:p>
            <a:endParaRPr lang="en-US" dirty="0"/>
          </a:p>
          <a:p>
            <a:r>
              <a:rPr lang="en-US" dirty="0"/>
              <a:t>Data were released to </a:t>
            </a:r>
            <a:r>
              <a:rPr lang="en-US" dirty="0" err="1"/>
              <a:t>AIDSVu</a:t>
            </a:r>
            <a:r>
              <a:rPr lang="en-US" dirty="0"/>
              <a:t> in accordance with state health departments' HIV surveillance data re-release agreements with CDC.</a:t>
            </a:r>
          </a:p>
          <a:p>
            <a:endParaRPr lang="en-US" dirty="0"/>
          </a:p>
          <a:p>
            <a:r>
              <a:rPr lang="en-US" dirty="0"/>
              <a:t>More information about </a:t>
            </a:r>
            <a:r>
              <a:rPr lang="en-US" dirty="0" err="1"/>
              <a:t>AIDSVu's</a:t>
            </a:r>
            <a:r>
              <a:rPr lang="en-US" dirty="0"/>
              <a:t> data methods and sources can be found at www.aidsvu.org</a:t>
            </a:r>
          </a:p>
        </p:txBody>
      </p:sp>
      <p:sp>
        <p:nvSpPr>
          <p:cNvPr id="4" name="Slide Number Placeholder 3"/>
          <p:cNvSpPr>
            <a:spLocks noGrp="1"/>
          </p:cNvSpPr>
          <p:nvPr>
            <p:ph type="sldNum" sz="quarter" idx="10"/>
          </p:nvPr>
        </p:nvSpPr>
        <p:spPr/>
        <p:txBody>
          <a:bodyPr/>
          <a:lstStyle/>
          <a:p>
            <a:fld id="{62687161-A786-466C-928D-D27BF9A3121D}" type="slidenum">
              <a:rPr lang="en-US" smtClean="0"/>
              <a:pPr/>
              <a:t>35</a:t>
            </a:fld>
            <a:endParaRPr lang="en-US"/>
          </a:p>
        </p:txBody>
      </p:sp>
    </p:spTree>
    <p:extLst>
      <p:ext uri="{BB962C8B-B14F-4D97-AF65-F5344CB8AC3E}">
        <p14:creationId xmlns:p14="http://schemas.microsoft.com/office/powerpoint/2010/main" val="9570102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p:cNvSpPr>
          <p:nvPr>
            <p:ph type="sldImg"/>
          </p:nvPr>
        </p:nvSpPr>
        <p:spPr bwMode="auto">
          <a:xfrm>
            <a:off x="1143000" y="685800"/>
            <a:ext cx="4572000" cy="3429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61795" name="Notes Placeholder 2"/>
          <p:cNvSpPr>
            <a:spLocks noGrp="1"/>
          </p:cNvSpPr>
          <p:nvPr>
            <p:ph type="body" idx="1"/>
          </p:nvPr>
        </p:nvSpPr>
        <p:spPr bwMode="auto">
          <a:xfrm>
            <a:off x="685800" y="4343400"/>
            <a:ext cx="5486400" cy="43370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80963" eaLnBrk="1" hangingPunct="1">
              <a:spcBef>
                <a:spcPct val="0"/>
              </a:spcBef>
            </a:pPr>
            <a:r>
              <a:rPr lang="en-US" altLang="en-US" dirty="0"/>
              <a:t>HIV prevalence data on AIDSVu may differ slightly from data released by state and local HIV surveillance programs because of different analysis criteria and because data released from CDC has been de-duplicated on a national basis. </a:t>
            </a:r>
          </a:p>
          <a:p>
            <a:pPr marL="80963" eaLnBrk="1" hangingPunct="1">
              <a:spcBef>
                <a:spcPct val="0"/>
              </a:spcBef>
              <a:buFontTx/>
              <a:buChar char="•"/>
            </a:pPr>
            <a:endParaRPr lang="en-US" altLang="en-US" dirty="0"/>
          </a:p>
          <a:p>
            <a:pPr marL="80963" eaLnBrk="1" hangingPunct="1">
              <a:spcBef>
                <a:spcPct val="0"/>
              </a:spcBef>
            </a:pPr>
            <a:r>
              <a:rPr lang="en-US" altLang="en-US" dirty="0"/>
              <a:t>Caution should be exercised when interpreting county, ZIP Code,</a:t>
            </a:r>
            <a:r>
              <a:rPr lang="en-US" altLang="en-US" baseline="0" dirty="0"/>
              <a:t> </a:t>
            </a:r>
            <a:r>
              <a:rPr lang="en-US" altLang="en-US" dirty="0"/>
              <a:t>census tract,</a:t>
            </a:r>
            <a:r>
              <a:rPr lang="en-US" altLang="en-US" baseline="0" dirty="0"/>
              <a:t> and neighborhood </a:t>
            </a:r>
            <a:r>
              <a:rPr lang="en-US" altLang="en-US" dirty="0"/>
              <a:t>data as these statistics can be inclusive of incarcerated persons and their inclusion may artificially inflate the actual rate and case count when an institution is housed within it.  See </a:t>
            </a:r>
            <a:r>
              <a:rPr lang="en-US" altLang="en-US" dirty="0" err="1"/>
              <a:t>AIDSVu’s</a:t>
            </a:r>
            <a:r>
              <a:rPr lang="en-US" altLang="en-US" dirty="0"/>
              <a:t> Data Methods for details regarding this limitation. </a:t>
            </a:r>
          </a:p>
          <a:p>
            <a:pPr marL="80963" eaLnBrk="1" hangingPunct="1">
              <a:spcBef>
                <a:spcPct val="0"/>
              </a:spcBef>
            </a:pPr>
            <a:endParaRPr lang="en-US" altLang="en-US" sz="1100" dirty="0">
              <a:ea typeface="Calibri" panose="020F0502020204030204" pitchFamily="34" charset="0"/>
              <a:cs typeface="Calibri" panose="020F0502020204030204" pitchFamily="34" charset="0"/>
              <a:sym typeface="Segoe UI" panose="020B0502040204020203" pitchFamily="34" charset="0"/>
            </a:endParaRPr>
          </a:p>
          <a:p>
            <a:pPr marL="80963" eaLnBrk="1" hangingPunct="1">
              <a:spcBef>
                <a:spcPct val="0"/>
              </a:spcBef>
            </a:pPr>
            <a:r>
              <a:rPr lang="en-US" altLang="en-US" sz="1100" dirty="0">
                <a:ea typeface="Calibri" panose="020F0502020204030204" pitchFamily="34" charset="0"/>
                <a:cs typeface="Calibri" panose="020F0502020204030204" pitchFamily="34" charset="0"/>
                <a:sym typeface="Segoe UI" panose="020B0502040204020203" pitchFamily="34" charset="0"/>
              </a:rPr>
              <a:t>AIDSVu maps do not reflect undiagnosed cases.</a:t>
            </a:r>
          </a:p>
          <a:p>
            <a:pPr marL="80963" eaLnBrk="1" hangingPunct="1">
              <a:spcBef>
                <a:spcPct val="0"/>
              </a:spcBef>
              <a:buFontTx/>
              <a:buChar char="•"/>
            </a:pPr>
            <a:endParaRPr lang="en-US" altLang="en-US" dirty="0"/>
          </a:p>
          <a:p>
            <a:pPr marL="80963" eaLnBrk="1" hangingPunct="1">
              <a:spcBef>
                <a:spcPct val="0"/>
              </a:spcBef>
            </a:pPr>
            <a:r>
              <a:rPr lang="en-US" altLang="en-US" dirty="0"/>
              <a:t>Caution should be exercised when comparing maps because the scales change when viewing data overall and by race/ethnicity, sex, and age group breakdowns.</a:t>
            </a:r>
          </a:p>
          <a:p>
            <a:pPr marL="80963" eaLnBrk="1" hangingPunct="1">
              <a:spcBef>
                <a:spcPct val="0"/>
              </a:spcBef>
              <a:buFontTx/>
              <a:buChar char="•"/>
            </a:pPr>
            <a:endParaRPr lang="en-US" altLang="en-US" dirty="0"/>
          </a:p>
          <a:p>
            <a:pPr marL="80963" eaLnBrk="1" hangingPunct="1">
              <a:spcBef>
                <a:spcPct val="0"/>
              </a:spcBef>
            </a:pPr>
            <a:r>
              <a:rPr lang="en-US" altLang="en-US" dirty="0"/>
              <a:t>Comparisons should not be made between </a:t>
            </a:r>
            <a:r>
              <a:rPr lang="en-US" altLang="en-US" dirty="0" err="1"/>
              <a:t>AIDSVu’s</a:t>
            </a:r>
            <a:r>
              <a:rPr lang="en-US" altLang="en-US" dirty="0"/>
              <a:t> state and county maps and its ZIP Code/census tract/neighborhood maps because the data sources are different.</a:t>
            </a:r>
          </a:p>
        </p:txBody>
      </p:sp>
    </p:spTree>
    <p:extLst>
      <p:ext uri="{BB962C8B-B14F-4D97-AF65-F5344CB8AC3E}">
        <p14:creationId xmlns:p14="http://schemas.microsoft.com/office/powerpoint/2010/main" val="16264769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p:cNvSpPr>
          <p:nvPr>
            <p:ph type="sldImg"/>
          </p:nvPr>
        </p:nvSpPr>
        <p:spPr bwMode="auto">
          <a:xfrm>
            <a:off x="1143000" y="685800"/>
            <a:ext cx="4572000" cy="3429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62819" name="Notes Placeholder 2"/>
          <p:cNvSpPr>
            <a:spLocks noGrp="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p>
        </p:txBody>
      </p:sp>
    </p:spTree>
    <p:extLst>
      <p:ext uri="{BB962C8B-B14F-4D97-AF65-F5344CB8AC3E}">
        <p14:creationId xmlns:p14="http://schemas.microsoft.com/office/powerpoint/2010/main" val="29945554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p:cNvSpPr>
          <p:nvPr>
            <p:ph type="sldImg"/>
          </p:nvPr>
        </p:nvSpPr>
        <p:spPr bwMode="auto">
          <a:xfrm>
            <a:off x="1143000" y="685800"/>
            <a:ext cx="4572000" cy="3429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63843" name="Notes Placeholder 2"/>
          <p:cNvSpPr>
            <a:spLocks noGrp="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extLst>
      <p:ext uri="{BB962C8B-B14F-4D97-AF65-F5344CB8AC3E}">
        <p14:creationId xmlns:p14="http://schemas.microsoft.com/office/powerpoint/2010/main" val="4183958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000000"/>
                </a:solidFill>
                <a:ea typeface="Lucida Grande"/>
                <a:cs typeface="Lucida Grande"/>
                <a:sym typeface="Calibri" panose="020F0502020204030204" pitchFamily="34" charset="0"/>
              </a:rPr>
              <a:t>AIDSVu provides detailed information on City and State Profile pages, including more data about HIV and other sexually transmitted diseases in the city and state, and links to local</a:t>
            </a:r>
            <a:r>
              <a:rPr lang="en-US" altLang="en-US" sz="1200" baseline="0" dirty="0">
                <a:solidFill>
                  <a:srgbClr val="000000"/>
                </a:solidFill>
                <a:ea typeface="Lucida Grande"/>
                <a:cs typeface="Lucida Grande"/>
                <a:sym typeface="Calibri" panose="020F0502020204030204" pitchFamily="34" charset="0"/>
              </a:rPr>
              <a:t> and state </a:t>
            </a:r>
            <a:r>
              <a:rPr lang="en-US" altLang="en-US" sz="1200" dirty="0">
                <a:solidFill>
                  <a:srgbClr val="000000"/>
                </a:solidFill>
                <a:ea typeface="Lucida Grande"/>
                <a:cs typeface="Lucida Grande"/>
                <a:sym typeface="Calibri" panose="020F0502020204030204" pitchFamily="34" charset="0"/>
              </a:rPr>
              <a:t>health departments’ websites for HIV/AIDS. </a:t>
            </a:r>
          </a:p>
          <a:p>
            <a:endParaRPr lang="en-US" dirty="0"/>
          </a:p>
        </p:txBody>
      </p:sp>
      <p:sp>
        <p:nvSpPr>
          <p:cNvPr id="4" name="Slide Number Placeholder 3"/>
          <p:cNvSpPr>
            <a:spLocks noGrp="1"/>
          </p:cNvSpPr>
          <p:nvPr>
            <p:ph type="sldNum" sz="quarter" idx="10"/>
          </p:nvPr>
        </p:nvSpPr>
        <p:spPr/>
        <p:txBody>
          <a:bodyPr/>
          <a:lstStyle/>
          <a:p>
            <a:fld id="{8D2F10C4-67F3-44CB-BB7A-FD17F607DB64}" type="slidenum">
              <a:rPr lang="en-US" smtClean="0"/>
              <a:t>4</a:t>
            </a:fld>
            <a:endParaRPr lang="en-US"/>
          </a:p>
        </p:txBody>
      </p:sp>
    </p:spTree>
    <p:extLst>
      <p:ext uri="{BB962C8B-B14F-4D97-AF65-F5344CB8AC3E}">
        <p14:creationId xmlns:p14="http://schemas.microsoft.com/office/powerpoint/2010/main" val="934281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2F10C4-67F3-44CB-BB7A-FD17F607DB64}" type="slidenum">
              <a:rPr lang="en-US" smtClean="0"/>
              <a:t>5</a:t>
            </a:fld>
            <a:endParaRPr lang="en-US"/>
          </a:p>
        </p:txBody>
      </p:sp>
    </p:spTree>
    <p:extLst>
      <p:ext uri="{BB962C8B-B14F-4D97-AF65-F5344CB8AC3E}">
        <p14:creationId xmlns:p14="http://schemas.microsoft.com/office/powerpoint/2010/main" val="2240357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7788" eaLnBrk="1" hangingPunct="1">
              <a:spcBef>
                <a:spcPct val="0"/>
              </a:spcBef>
            </a:pPr>
            <a:r>
              <a:rPr lang="en-US" altLang="en-US" dirty="0">
                <a:solidFill>
                  <a:srgbClr val="000000"/>
                </a:solidFill>
                <a:ea typeface="Calibri" panose="020F0502020204030204" pitchFamily="34" charset="0"/>
                <a:cs typeface="Calibri" panose="020F0502020204030204" pitchFamily="34" charset="0"/>
                <a:sym typeface="Calibri" panose="020F0502020204030204" pitchFamily="34" charset="0"/>
              </a:rPr>
              <a:t>AIDSVu can play a direct role in supporting the National HIV/AIDS Strategy goals.</a:t>
            </a:r>
          </a:p>
          <a:p>
            <a:pPr marL="77788" eaLnBrk="1" hangingPunct="1">
              <a:spcBef>
                <a:spcPct val="0"/>
              </a:spcBef>
            </a:pPr>
            <a:endParaRPr lang="en-US" altLang="en-US" dirty="0">
              <a:solidFill>
                <a:srgbClr val="000000"/>
              </a:solidFill>
              <a:ea typeface="Lucida Grande"/>
              <a:cs typeface="Lucida Grande"/>
              <a:sym typeface="Lucida Grande"/>
            </a:endParaRPr>
          </a:p>
          <a:p>
            <a:pPr marL="77788" eaLnBrk="1" hangingPunct="1">
              <a:spcBef>
                <a:spcPct val="0"/>
              </a:spcBef>
            </a:pPr>
            <a:r>
              <a:rPr lang="en-US" altLang="en-US" dirty="0">
                <a:solidFill>
                  <a:srgbClr val="000000"/>
                </a:solidFill>
                <a:ea typeface="Calibri" panose="020F0502020204030204" pitchFamily="34" charset="0"/>
                <a:cs typeface="Calibri" panose="020F0502020204030204" pitchFamily="34" charset="0"/>
                <a:sym typeface="Calibri" panose="020F0502020204030204" pitchFamily="34" charset="0"/>
              </a:rPr>
              <a:t>AIDSVu images can increase a community’s awareness of the problem and lead directly to more action to prevent new HIV infections.   </a:t>
            </a:r>
          </a:p>
          <a:p>
            <a:pPr marL="77788" eaLnBrk="1" hangingPunct="1">
              <a:spcBef>
                <a:spcPct val="0"/>
              </a:spcBef>
            </a:pPr>
            <a:endParaRPr lang="en-US" altLang="en-US" dirty="0">
              <a:solidFill>
                <a:srgbClr val="000000"/>
              </a:solidFill>
              <a:ea typeface="Calibri" panose="020F0502020204030204" pitchFamily="34" charset="0"/>
              <a:cs typeface="Calibri" panose="020F0502020204030204" pitchFamily="34" charset="0"/>
              <a:sym typeface="Calibri" panose="020F0502020204030204" pitchFamily="34" charset="0"/>
            </a:endParaRPr>
          </a:p>
          <a:p>
            <a:pPr marL="77788" eaLnBrk="1" hangingPunct="1">
              <a:spcBef>
                <a:spcPct val="0"/>
              </a:spcBef>
            </a:pPr>
            <a:r>
              <a:rPr lang="en-US" altLang="en-US" dirty="0">
                <a:solidFill>
                  <a:srgbClr val="000000"/>
                </a:solidFill>
                <a:ea typeface="Calibri" panose="020F0502020204030204" pitchFamily="34" charset="0"/>
                <a:cs typeface="Calibri" panose="020F0502020204030204" pitchFamily="34" charset="0"/>
                <a:sym typeface="Calibri" panose="020F0502020204030204" pitchFamily="34" charset="0"/>
              </a:rPr>
              <a:t>AIDSVu helps users to take action on the information they’ve learned, such as locating sites to get an HIV test, and finding other prevention, care, and treatment resources. </a:t>
            </a:r>
          </a:p>
          <a:p>
            <a:pPr marL="77788" eaLnBrk="1" hangingPunct="1">
              <a:spcBef>
                <a:spcPct val="0"/>
              </a:spcBef>
            </a:pPr>
            <a:endParaRPr lang="en-US" altLang="en-US" dirty="0">
              <a:solidFill>
                <a:srgbClr val="000000"/>
              </a:solidFill>
              <a:ea typeface="Calibri" panose="020F0502020204030204" pitchFamily="34" charset="0"/>
              <a:cs typeface="Calibri" panose="020F0502020204030204" pitchFamily="34" charset="0"/>
              <a:sym typeface="Calibri" panose="020F0502020204030204" pitchFamily="34" charset="0"/>
            </a:endParaRPr>
          </a:p>
          <a:p>
            <a:pPr marL="77788" eaLnBrk="1" hangingPunct="1">
              <a:spcBef>
                <a:spcPct val="0"/>
              </a:spcBef>
            </a:pPr>
            <a:r>
              <a:rPr lang="en-US" altLang="en-US" dirty="0">
                <a:solidFill>
                  <a:srgbClr val="000000"/>
                </a:solidFill>
                <a:ea typeface="Calibri" panose="020F0502020204030204" pitchFamily="34" charset="0"/>
                <a:cs typeface="Calibri" panose="020F0502020204030204" pitchFamily="34" charset="0"/>
                <a:sym typeface="Calibri" panose="020F0502020204030204" pitchFamily="34" charset="0"/>
              </a:rPr>
              <a:t>AIDSVu can also be a resource to identify areas and populations most highly affected by HIV, and where HIV prevention resources may be most needed and most impactful. </a:t>
            </a:r>
          </a:p>
          <a:p>
            <a:endParaRPr lang="en-US" dirty="0"/>
          </a:p>
        </p:txBody>
      </p:sp>
      <p:sp>
        <p:nvSpPr>
          <p:cNvPr id="4" name="Slide Number Placeholder 3"/>
          <p:cNvSpPr>
            <a:spLocks noGrp="1"/>
          </p:cNvSpPr>
          <p:nvPr>
            <p:ph type="sldNum" sz="quarter" idx="10"/>
          </p:nvPr>
        </p:nvSpPr>
        <p:spPr/>
        <p:txBody>
          <a:bodyPr/>
          <a:lstStyle/>
          <a:p>
            <a:fld id="{8D2F10C4-67F3-44CB-BB7A-FD17F607DB64}" type="slidenum">
              <a:rPr lang="en-US" smtClean="0"/>
              <a:t>6</a:t>
            </a:fld>
            <a:endParaRPr lang="en-US"/>
          </a:p>
        </p:txBody>
      </p:sp>
    </p:spTree>
    <p:extLst>
      <p:ext uri="{BB962C8B-B14F-4D97-AF65-F5344CB8AC3E}">
        <p14:creationId xmlns:p14="http://schemas.microsoft.com/office/powerpoint/2010/main" val="887302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a:solidFill>
                  <a:schemeClr val="bg1"/>
                </a:solidFill>
                <a:latin typeface="Arial" panose="020B0604020202020204" pitchFamily="34" charset="0"/>
                <a:cs typeface="Arial" panose="020B0604020202020204" pitchFamily="34" charset="0"/>
              </a:rPr>
              <a:t>Rates of Deaths of Persons with Diagnosed HIV, by State, 2013</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These maps show the estimated state-level rates (per 100,000 population) of deaths of persons with diagnosed HIV</a:t>
            </a:r>
            <a:r>
              <a:rPr lang="en-US" sz="1200" b="0" i="0" u="none" strike="noStrike" kern="1200" baseline="0" dirty="0">
                <a:solidFill>
                  <a:schemeClr val="tx1"/>
                </a:solidFill>
                <a:effectLst/>
                <a:latin typeface="+mn-lt"/>
                <a:ea typeface="+mn-ea"/>
                <a:cs typeface="+mn-cs"/>
              </a:rPr>
              <a:t> at the end of 2013. </a:t>
            </a:r>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Data include deaths of adults and adolescents diagnosed with HIV, regardless of the stage of disease at diagnosis, and have been statistically adjusted to account for reporting delays and missing risk-factor information, but not for incomplete reporting. Data</a:t>
            </a:r>
            <a:r>
              <a:rPr lang="en-US" sz="1200" b="0" i="0" u="none" strike="noStrike" kern="1200" baseline="0" dirty="0">
                <a:solidFill>
                  <a:schemeClr val="tx1"/>
                </a:solidFill>
                <a:effectLst/>
                <a:latin typeface="+mn-lt"/>
                <a:ea typeface="+mn-ea"/>
                <a:cs typeface="+mn-cs"/>
              </a:rPr>
              <a:t> reflect all-cause related deaths and include deaths due to HIV.</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Data were released to AIDSVu in accordance with state health departments' HIV surveillance data re-release agreements with CDC.</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More information about </a:t>
            </a:r>
            <a:r>
              <a:rPr lang="en-US" sz="1200" b="0" i="0" u="none" strike="noStrike" kern="1200" dirty="0" err="1">
                <a:solidFill>
                  <a:schemeClr val="tx1"/>
                </a:solidFill>
                <a:effectLst/>
                <a:latin typeface="+mn-lt"/>
                <a:ea typeface="+mn-ea"/>
                <a:cs typeface="+mn-cs"/>
              </a:rPr>
              <a:t>AIDSVu's</a:t>
            </a:r>
            <a:r>
              <a:rPr lang="en-US" sz="1200" b="0" i="0" u="none" strike="noStrike" kern="1200" dirty="0">
                <a:solidFill>
                  <a:schemeClr val="tx1"/>
                </a:solidFill>
                <a:effectLst/>
                <a:latin typeface="+mn-lt"/>
                <a:ea typeface="+mn-ea"/>
                <a:cs typeface="+mn-cs"/>
              </a:rPr>
              <a:t> data methods and sources can be found at www.aidsvu.org.</a:t>
            </a:r>
            <a:endParaRPr lang="en-US" dirty="0"/>
          </a:p>
          <a:p>
            <a:endParaRPr lang="en-US" dirty="0"/>
          </a:p>
        </p:txBody>
      </p:sp>
      <p:sp>
        <p:nvSpPr>
          <p:cNvPr id="4" name="Slide Number Placeholder 3"/>
          <p:cNvSpPr>
            <a:spLocks noGrp="1"/>
          </p:cNvSpPr>
          <p:nvPr>
            <p:ph type="sldNum" sz="quarter" idx="10"/>
          </p:nvPr>
        </p:nvSpPr>
        <p:spPr/>
        <p:txBody>
          <a:bodyPr/>
          <a:lstStyle/>
          <a:p>
            <a:fld id="{8D2F10C4-67F3-44CB-BB7A-FD17F607DB64}" type="slidenum">
              <a:rPr lang="en-US" smtClean="0"/>
              <a:t>7</a:t>
            </a:fld>
            <a:endParaRPr lang="en-US"/>
          </a:p>
        </p:txBody>
      </p:sp>
    </p:spTree>
    <p:extLst>
      <p:ext uri="{BB962C8B-B14F-4D97-AF65-F5344CB8AC3E}">
        <p14:creationId xmlns:p14="http://schemas.microsoft.com/office/powerpoint/2010/main" val="981564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Rates of Persons Newly Diagnosed with HIV, by State, 2014</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These maps show the estimated state-level rates (per 100,000 population) of adults and adolescents newly diagnosed with HIV at the end of 2014.</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Data include adults and adolescents living with a diagnosis of HIV infection, regardless of the stage of disease at diagnosis, and have been statistically adjusted to account for reporting delays and missing risk-factor information, but not for incomplete reporting.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Data were released to AIDSVu in accordance with state health departments' HIV surveillance data re-release agreements with CDC.</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More information about </a:t>
            </a:r>
            <a:r>
              <a:rPr lang="en-US" sz="1200" b="0" i="0" u="none" strike="noStrike" kern="1200" dirty="0" err="1">
                <a:solidFill>
                  <a:schemeClr val="tx1"/>
                </a:solidFill>
                <a:effectLst/>
                <a:latin typeface="+mn-lt"/>
                <a:ea typeface="+mn-ea"/>
                <a:cs typeface="+mn-cs"/>
              </a:rPr>
              <a:t>AIDSVu's</a:t>
            </a:r>
            <a:r>
              <a:rPr lang="en-US" sz="1200" b="0" i="0" u="none" strike="noStrike" kern="1200" dirty="0">
                <a:solidFill>
                  <a:schemeClr val="tx1"/>
                </a:solidFill>
                <a:effectLst/>
                <a:latin typeface="+mn-lt"/>
                <a:ea typeface="+mn-ea"/>
                <a:cs typeface="+mn-cs"/>
              </a:rPr>
              <a:t> data methods and sources can be found at www.aidsvu.org.</a:t>
            </a:r>
            <a:endParaRPr lang="en-US" dirty="0"/>
          </a:p>
        </p:txBody>
      </p:sp>
      <p:sp>
        <p:nvSpPr>
          <p:cNvPr id="4" name="Slide Number Placeholder 3"/>
          <p:cNvSpPr>
            <a:spLocks noGrp="1"/>
          </p:cNvSpPr>
          <p:nvPr>
            <p:ph type="sldNum" sz="quarter" idx="10"/>
          </p:nvPr>
        </p:nvSpPr>
        <p:spPr/>
        <p:txBody>
          <a:bodyPr/>
          <a:lstStyle/>
          <a:p>
            <a:fld id="{62687161-A786-466C-928D-D27BF9A3121D}"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9595565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Rates of Persons Newly Diagnosed with HIV, by County, 2014</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These maps show the estimated county-level rates (per 100,000 population) of adults and adolescents newly diagnosed with HIV at the end of 2014.</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Data include adults and adolescents living with a diagnosis of HIV infection, regardless of the stage of disease at diagnosis, and have been statistically adjusted to account for reporting delays and missing risk-factor information, but not for incomplete reporting.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There are no counties in Alaska, the District of Columbia, and Puerto Rico.</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Data were released to AIDSVu in accordance with state health departments' HIV surveillance data re-release agreements with CDC.</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More information about </a:t>
            </a:r>
            <a:r>
              <a:rPr lang="en-US" sz="1200" b="0" i="0" u="none" strike="noStrike" kern="1200" dirty="0" err="1">
                <a:solidFill>
                  <a:schemeClr val="tx1"/>
                </a:solidFill>
                <a:effectLst/>
                <a:latin typeface="+mn-lt"/>
                <a:ea typeface="+mn-ea"/>
                <a:cs typeface="+mn-cs"/>
              </a:rPr>
              <a:t>AIDSVu's</a:t>
            </a:r>
            <a:r>
              <a:rPr lang="en-US" sz="1200" b="0" i="0" u="none" strike="noStrike" kern="1200" dirty="0">
                <a:solidFill>
                  <a:schemeClr val="tx1"/>
                </a:solidFill>
                <a:effectLst/>
                <a:latin typeface="+mn-lt"/>
                <a:ea typeface="+mn-ea"/>
                <a:cs typeface="+mn-cs"/>
              </a:rPr>
              <a:t> data methods and sources can be found at www.aidsvu.org.</a:t>
            </a:r>
            <a:endParaRPr lang="en-US" dirty="0"/>
          </a:p>
        </p:txBody>
      </p:sp>
      <p:sp>
        <p:nvSpPr>
          <p:cNvPr id="4" name="Slide Number Placeholder 3"/>
          <p:cNvSpPr>
            <a:spLocks noGrp="1"/>
          </p:cNvSpPr>
          <p:nvPr>
            <p:ph type="sldNum" sz="quarter" idx="10"/>
          </p:nvPr>
        </p:nvSpPr>
        <p:spPr/>
        <p:txBody>
          <a:bodyPr/>
          <a:lstStyle/>
          <a:p>
            <a:fld id="{62687161-A786-466C-928D-D27BF9A3121D}"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998911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bin"/><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atin typeface="Helvetica" panose="020B0604020202020204" pitchFamily="34" charset="0"/>
                <a:cs typeface="Helvetica" panose="020B0604020202020204" pitchFamily="34" charset="0"/>
              </a:defRPr>
            </a:lvl1pPr>
          </a:lstStyle>
          <a:p>
            <a:fld id="{FF9B6487-51BE-4756-9EE1-759454B1ECAD}" type="datetimeFigureOut">
              <a:rPr lang="en-US" smtClean="0"/>
              <a:pPr/>
              <a:t>7/12/2016</a:t>
            </a:fld>
            <a:endParaRPr lang="en-US" dirty="0"/>
          </a:p>
        </p:txBody>
      </p:sp>
      <p:sp>
        <p:nvSpPr>
          <p:cNvPr id="5" name="Footer Placeholder 4"/>
          <p:cNvSpPr>
            <a:spLocks noGrp="1"/>
          </p:cNvSpPr>
          <p:nvPr>
            <p:ph type="ftr" sz="quarter" idx="11"/>
          </p:nvPr>
        </p:nvSpPr>
        <p:spPr/>
        <p:txBody>
          <a:bodyPr/>
          <a:lstStyle>
            <a:lvl1pPr>
              <a:defRPr>
                <a:latin typeface="Helvetica" panose="020B0604020202020204" pitchFamily="34" charset="0"/>
                <a:cs typeface="Helvetica"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Helvetica" panose="020B0604020202020204" pitchFamily="34" charset="0"/>
                <a:cs typeface="Helvetica" panose="020B0604020202020204" pitchFamily="34" charset="0"/>
              </a:defRPr>
            </a:lvl1pPr>
          </a:lstStyle>
          <a:p>
            <a:fld id="{3698F8A5-B80A-4937-A651-8C5EB3CCA9F3}" type="slidenum">
              <a:rPr lang="en-US" smtClean="0"/>
              <a:pPr/>
              <a:t>‹#›</a:t>
            </a:fld>
            <a:endParaRPr lang="en-US" dirty="0"/>
          </a:p>
        </p:txBody>
      </p:sp>
    </p:spTree>
    <p:extLst>
      <p:ext uri="{BB962C8B-B14F-4D97-AF65-F5344CB8AC3E}">
        <p14:creationId xmlns:p14="http://schemas.microsoft.com/office/powerpoint/2010/main" val="361868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B492083-734B-448A-896F-B376E7F0D03C}" type="datetimeFigureOut">
              <a:rPr lang="en-US" smtClean="0">
                <a:solidFill>
                  <a:prstClr val="black">
                    <a:tint val="75000"/>
                  </a:prstClr>
                </a:solidFill>
              </a:rPr>
              <a:pPr/>
              <a:t>7/12/2016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
        <p:nvSpPr>
          <p:cNvPr id="10" name="Title 1"/>
          <p:cNvSpPr>
            <a:spLocks noGrp="1"/>
          </p:cNvSpPr>
          <p:nvPr>
            <p:ph type="title"/>
          </p:nvPr>
        </p:nvSpPr>
        <p:spPr>
          <a:xfrm>
            <a:off x="1657350" y="224117"/>
            <a:ext cx="7486650" cy="860611"/>
          </a:xfrm>
        </p:spPr>
        <p:txBody>
          <a:bodyPr>
            <a:normAutofit/>
          </a:bodyPr>
          <a:lstStyle>
            <a:lvl1pPr algn="r">
              <a:defRPr sz="40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83161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5B492083-734B-448A-896F-B376E7F0D03C}" type="datetimeFigureOut">
              <a:rPr lang="en-US" smtClean="0">
                <a:solidFill>
                  <a:prstClr val="black">
                    <a:tint val="75000"/>
                  </a:prstClr>
                </a:solidFill>
              </a:rPr>
              <a:pPr/>
              <a:t>7/12/2016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522724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492083-734B-448A-896F-B376E7F0D03C}" type="datetimeFigureOut">
              <a:rPr lang="en-US" smtClean="0">
                <a:solidFill>
                  <a:prstClr val="black">
                    <a:tint val="75000"/>
                  </a:prstClr>
                </a:solidFill>
              </a:rPr>
              <a:pPr/>
              <a:t>7/12/2016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029107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492083-734B-448A-896F-B376E7F0D03C}" type="datetimeFigureOut">
              <a:rPr lang="en-US" smtClean="0">
                <a:solidFill>
                  <a:prstClr val="black">
                    <a:tint val="75000"/>
                  </a:prstClr>
                </a:solidFill>
              </a:rPr>
              <a:pPr/>
              <a:t>7/12/2016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854972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1131905"/>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1131905"/>
            <a:ext cx="4629150" cy="4729146"/>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760954"/>
            <a:ext cx="2949178" cy="310803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492083-734B-448A-896F-B376E7F0D03C}" type="datetimeFigureOut">
              <a:rPr lang="en-US" smtClean="0">
                <a:solidFill>
                  <a:prstClr val="black">
                    <a:tint val="75000"/>
                  </a:prstClr>
                </a:solidFill>
              </a:rPr>
              <a:pPr/>
              <a:t>7/12/2016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081658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492083-734B-448A-896F-B376E7F0D03C}" type="datetimeFigureOut">
              <a:rPr lang="en-US" smtClean="0">
                <a:solidFill>
                  <a:prstClr val="black">
                    <a:tint val="75000"/>
                  </a:prstClr>
                </a:solidFill>
              </a:rPr>
              <a:pPr/>
              <a:t>7/12/2016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197481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1136341"/>
            <a:ext cx="1971675" cy="50406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1136341"/>
            <a:ext cx="5800725" cy="504062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492083-734B-448A-896F-B376E7F0D03C}" type="datetimeFigureOut">
              <a:rPr lang="en-US" smtClean="0">
                <a:solidFill>
                  <a:prstClr val="black">
                    <a:tint val="75000"/>
                  </a:prstClr>
                </a:solidFill>
              </a:rPr>
              <a:pPr/>
              <a:t>7/12/2016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448055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90410"/>
            <a:ext cx="7772400" cy="1470025"/>
          </a:xfrm>
        </p:spPr>
        <p:txBody>
          <a:bodyPr>
            <a:noAutofit/>
          </a:bodyPr>
          <a:lstStyle>
            <a:lvl1pPr>
              <a:defRPr sz="5400">
                <a:solidFill>
                  <a:schemeClr val="tx1"/>
                </a:solidFill>
                <a:effectLst/>
              </a:defRPr>
            </a:lvl1pPr>
          </a:lstStyle>
          <a:p>
            <a:r>
              <a:rPr lang="en-US" dirty="0"/>
              <a:t>Click to edit Master title style</a:t>
            </a:r>
          </a:p>
        </p:txBody>
      </p:sp>
      <p:sp>
        <p:nvSpPr>
          <p:cNvPr id="4" name="Date Placeholder 3"/>
          <p:cNvSpPr>
            <a:spLocks noGrp="1"/>
          </p:cNvSpPr>
          <p:nvPr>
            <p:ph type="dt" sz="half" idx="10"/>
          </p:nvPr>
        </p:nvSpPr>
        <p:spPr>
          <a:xfrm>
            <a:off x="457200" y="6505575"/>
            <a:ext cx="2133600" cy="215900"/>
          </a:xfrm>
        </p:spPr>
        <p:txBody>
          <a:bodyPr/>
          <a:lstStyle/>
          <a:p>
            <a:fld id="{5B492083-734B-448A-896F-B376E7F0D03C}" type="datetimeFigureOut">
              <a:rPr lang="en-US" smtClean="0">
                <a:solidFill>
                  <a:prstClr val="black">
                    <a:tint val="75000"/>
                  </a:prstClr>
                </a:solidFill>
              </a:rPr>
              <a:pPr/>
              <a:t>7/12/2016</a:t>
            </a:fld>
            <a:endParaRPr lang="en-US">
              <a:solidFill>
                <a:prstClr val="black">
                  <a:tint val="75000"/>
                </a:prstClr>
              </a:solidFill>
            </a:endParaRPr>
          </a:p>
        </p:txBody>
      </p:sp>
      <p:sp>
        <p:nvSpPr>
          <p:cNvPr id="5" name="Footer Placeholder 4"/>
          <p:cNvSpPr>
            <a:spLocks noGrp="1"/>
          </p:cNvSpPr>
          <p:nvPr>
            <p:ph type="ftr" sz="quarter" idx="11"/>
          </p:nvPr>
        </p:nvSpPr>
        <p:spPr>
          <a:xfrm>
            <a:off x="3124200" y="6505575"/>
            <a:ext cx="2895600" cy="215900"/>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505575"/>
            <a:ext cx="2133600" cy="215900"/>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
        <p:nvSpPr>
          <p:cNvPr id="7" name="Rectangle 6"/>
          <p:cNvSpPr/>
          <p:nvPr userDrawn="1"/>
        </p:nvSpPr>
        <p:spPr bwMode="auto">
          <a:xfrm>
            <a:off x="91440" y="91440"/>
            <a:ext cx="8961120" cy="6675120"/>
          </a:xfrm>
          <a:prstGeom prst="rect">
            <a:avLst/>
          </a:prstGeom>
          <a:noFill/>
          <a:ln w="101600" cap="flat" cmpd="sng" algn="ctr">
            <a:solidFill>
              <a:srgbClr val="C00000"/>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200">
              <a:solidFill>
                <a:srgbClr val="000000"/>
              </a:solidFill>
              <a:latin typeface="Gill Sans" charset="0"/>
              <a:ea typeface="ヒラギノ角ゴ ProN W3" charset="0"/>
              <a:cs typeface="ヒラギノ角ゴ ProN W3" charset="0"/>
              <a:sym typeface="Gill Sans" charset="0"/>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87009" y="5795886"/>
            <a:ext cx="2982728" cy="722611"/>
          </a:xfrm>
          <a:prstGeom prst="rect">
            <a:avLst/>
          </a:prstGeom>
        </p:spPr>
      </p:pic>
      <p:sp>
        <p:nvSpPr>
          <p:cNvPr id="14" name="TextBox 13"/>
          <p:cNvSpPr txBox="1"/>
          <p:nvPr userDrawn="1"/>
        </p:nvSpPr>
        <p:spPr>
          <a:xfrm>
            <a:off x="261651" y="5922705"/>
            <a:ext cx="2986076" cy="584775"/>
          </a:xfrm>
          <a:prstGeom prst="rect">
            <a:avLst/>
          </a:prstGeom>
          <a:noFill/>
        </p:spPr>
        <p:txBody>
          <a:bodyPr wrap="square" rtlCol="0">
            <a:spAutoFit/>
          </a:bodyPr>
          <a:lstStyle/>
          <a:p>
            <a:r>
              <a:rPr lang="en-US" sz="3200" b="1" cap="small" dirty="0">
                <a:solidFill>
                  <a:prstClr val="black"/>
                </a:solidFill>
                <a:latin typeface="Arial" pitchFamily="34" charset="0"/>
                <a:cs typeface="Arial" pitchFamily="34" charset="0"/>
              </a:rPr>
              <a:t>2014 </a:t>
            </a:r>
            <a:r>
              <a:rPr lang="en-US" sz="3200" b="1" dirty="0">
                <a:solidFill>
                  <a:prstClr val="black"/>
                </a:solidFill>
                <a:latin typeface="Arial" pitchFamily="34" charset="0"/>
                <a:cs typeface="Arial" pitchFamily="34" charset="0"/>
              </a:rPr>
              <a:t>Update</a:t>
            </a:r>
          </a:p>
        </p:txBody>
      </p:sp>
    </p:spTree>
    <p:extLst>
      <p:ext uri="{BB962C8B-B14F-4D97-AF65-F5344CB8AC3E}">
        <p14:creationId xmlns:p14="http://schemas.microsoft.com/office/powerpoint/2010/main" val="3192089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57350" y="224117"/>
            <a:ext cx="7486650" cy="860611"/>
          </a:xfrm>
        </p:spPr>
        <p:txBody>
          <a:bodyPr>
            <a:normAutofit/>
          </a:bodyPr>
          <a:lstStyle>
            <a:lvl1pPr algn="r">
              <a:defRPr sz="40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628650" y="1174376"/>
            <a:ext cx="7886700" cy="50025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F9B6487-51BE-4756-9EE1-759454B1ECAD}" type="datetimeFigureOut">
              <a:rPr lang="en-US" smtClean="0"/>
              <a:t>7/12/2016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698F8A5-B80A-4937-A651-8C5EB3CCA9F3}" type="slidenum">
              <a:rPr lang="en-US" smtClean="0"/>
              <a:t>‹#›</a:t>
            </a:fld>
            <a:endParaRPr lang="en-US"/>
          </a:p>
        </p:txBody>
      </p:sp>
    </p:spTree>
    <p:extLst>
      <p:ext uri="{BB962C8B-B14F-4D97-AF65-F5344CB8AC3E}">
        <p14:creationId xmlns:p14="http://schemas.microsoft.com/office/powerpoint/2010/main" val="2265107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FF9B6487-51BE-4756-9EE1-759454B1ECAD}" type="datetimeFigureOut">
              <a:rPr lang="en-US" smtClean="0"/>
              <a:t>7/12/2016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98F8A5-B80A-4937-A651-8C5EB3CCA9F3}" type="slidenum">
              <a:rPr lang="en-US" smtClean="0"/>
              <a:t>‹#›</a:t>
            </a:fld>
            <a:endParaRPr lang="en-US"/>
          </a:p>
        </p:txBody>
      </p:sp>
    </p:spTree>
    <p:extLst>
      <p:ext uri="{BB962C8B-B14F-4D97-AF65-F5344CB8AC3E}">
        <p14:creationId xmlns:p14="http://schemas.microsoft.com/office/powerpoint/2010/main" val="2112885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p:spPr>
        <p:txBody>
          <a:bodyPr/>
          <a:lstStyle>
            <a:lvl1pPr>
              <a:defRPr sz="22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FF9B6487-51BE-4756-9EE1-759454B1ECAD}" type="datetimeFigureOut">
              <a:rPr lang="en-US" smtClean="0"/>
              <a:t>7/12/2016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98F8A5-B80A-4937-A651-8C5EB3CCA9F3}" type="slidenum">
              <a:rPr lang="en-US" smtClean="0"/>
              <a:t>‹#›</a:t>
            </a:fld>
            <a:endParaRPr lang="en-US"/>
          </a:p>
        </p:txBody>
      </p:sp>
      <p:sp>
        <p:nvSpPr>
          <p:cNvPr id="8" name="Title 1"/>
          <p:cNvSpPr>
            <a:spLocks noGrp="1"/>
          </p:cNvSpPr>
          <p:nvPr>
            <p:ph type="title"/>
          </p:nvPr>
        </p:nvSpPr>
        <p:spPr>
          <a:xfrm>
            <a:off x="1657350" y="224117"/>
            <a:ext cx="7486650" cy="860611"/>
          </a:xfrm>
        </p:spPr>
        <p:txBody>
          <a:bodyPr>
            <a:normAutofit/>
          </a:bodyPr>
          <a:lstStyle>
            <a:lvl1pPr algn="r">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241204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F9B6487-51BE-4756-9EE1-759454B1ECAD}" type="datetimeFigureOut">
              <a:rPr lang="en-US" smtClean="0"/>
              <a:t>7/12/2016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98F8A5-B80A-4937-A651-8C5EB3CCA9F3}" type="slidenum">
              <a:rPr lang="en-US" smtClean="0"/>
              <a:t>‹#›</a:t>
            </a:fld>
            <a:endParaRPr lang="en-US"/>
          </a:p>
        </p:txBody>
      </p:sp>
      <p:sp>
        <p:nvSpPr>
          <p:cNvPr id="10" name="Title 1"/>
          <p:cNvSpPr>
            <a:spLocks noGrp="1"/>
          </p:cNvSpPr>
          <p:nvPr>
            <p:ph type="title"/>
          </p:nvPr>
        </p:nvSpPr>
        <p:spPr>
          <a:xfrm>
            <a:off x="1657350" y="224117"/>
            <a:ext cx="7486650" cy="860611"/>
          </a:xfrm>
        </p:spPr>
        <p:txBody>
          <a:bodyPr>
            <a:normAutofit/>
          </a:bodyPr>
          <a:lstStyle>
            <a:lvl1pPr algn="r">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772882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F9B6487-51BE-4756-9EE1-759454B1ECAD}" type="datetimeFigureOut">
              <a:rPr lang="en-US" smtClean="0"/>
              <a:t>7/12/2016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98F8A5-B80A-4937-A651-8C5EB3CCA9F3}" type="slidenum">
              <a:rPr lang="en-US" smtClean="0"/>
              <a:t>‹#›</a:t>
            </a:fld>
            <a:endParaRPr lang="en-US"/>
          </a:p>
        </p:txBody>
      </p:sp>
    </p:spTree>
    <p:extLst>
      <p:ext uri="{BB962C8B-B14F-4D97-AF65-F5344CB8AC3E}">
        <p14:creationId xmlns:p14="http://schemas.microsoft.com/office/powerpoint/2010/main" val="3075539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28675" y="82800"/>
            <a:ext cx="7486650" cy="860611"/>
          </a:xfrm>
        </p:spPr>
        <p:txBody>
          <a:bodyPr>
            <a:normAutofit/>
          </a:bodyPr>
          <a:lstStyle>
            <a:lvl1pPr algn="r">
              <a:defRPr sz="40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628650" y="1174376"/>
            <a:ext cx="7886700" cy="50025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492083-734B-448A-896F-B376E7F0D03C}" type="datetimeFigureOut">
              <a:rPr lang="en-US" smtClean="0">
                <a:solidFill>
                  <a:prstClr val="black">
                    <a:tint val="75000"/>
                  </a:prstClr>
                </a:solidFill>
              </a:rPr>
              <a:pPr/>
              <a:t>7/12/2016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76351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492083-734B-448A-896F-B376E7F0D03C}" type="datetimeFigureOut">
              <a:rPr lang="en-US" smtClean="0">
                <a:solidFill>
                  <a:prstClr val="black">
                    <a:tint val="75000"/>
                  </a:prstClr>
                </a:solidFill>
              </a:rPr>
              <a:pPr/>
              <a:t>7/12/2016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05250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B492083-734B-448A-896F-B376E7F0D03C}" type="datetimeFigureOut">
              <a:rPr lang="en-US" smtClean="0">
                <a:solidFill>
                  <a:prstClr val="black">
                    <a:tint val="75000"/>
                  </a:prstClr>
                </a:solidFill>
              </a:rPr>
              <a:pPr/>
              <a:t>7/12/2016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
        <p:nvSpPr>
          <p:cNvPr id="8" name="Title 1"/>
          <p:cNvSpPr>
            <a:spLocks noGrp="1"/>
          </p:cNvSpPr>
          <p:nvPr>
            <p:ph type="title"/>
          </p:nvPr>
        </p:nvSpPr>
        <p:spPr>
          <a:xfrm>
            <a:off x="1657350" y="224117"/>
            <a:ext cx="7486650" cy="860611"/>
          </a:xfrm>
        </p:spPr>
        <p:txBody>
          <a:bodyPr>
            <a:normAutofit/>
          </a:bodyPr>
          <a:lstStyle>
            <a:lvl1pPr algn="r">
              <a:defRPr sz="40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68460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3.bin"/><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4.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 y="0"/>
            <a:ext cx="9143999" cy="1086522"/>
          </a:xfrm>
          <a:prstGeom prst="rect">
            <a:avLst/>
          </a:prstGeom>
        </p:spPr>
      </p:pic>
      <p:pic>
        <p:nvPicPr>
          <p:cNvPr id="7" name="Picture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0" y="6610595"/>
            <a:ext cx="9143999" cy="254597"/>
          </a:xfrm>
          <a:prstGeom prst="rect">
            <a:avLst/>
          </a:prstGeom>
        </p:spPr>
      </p:pic>
      <p:sp>
        <p:nvSpPr>
          <p:cNvPr id="2" name="Title Placeholder 1"/>
          <p:cNvSpPr>
            <a:spLocks noGrp="1"/>
          </p:cNvSpPr>
          <p:nvPr>
            <p:ph type="title"/>
          </p:nvPr>
        </p:nvSpPr>
        <p:spPr>
          <a:xfrm>
            <a:off x="628650" y="1137488"/>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2547891"/>
            <a:ext cx="7886700" cy="36290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249815"/>
            <a:ext cx="2057400" cy="365125"/>
          </a:xfrm>
          <a:prstGeom prst="rect">
            <a:avLst/>
          </a:prstGeom>
        </p:spPr>
        <p:txBody>
          <a:bodyPr vert="horz" lIns="91440" tIns="45720" rIns="91440" bIns="45720" rtlCol="0" anchor="ctr"/>
          <a:lstStyle>
            <a:lvl1pPr algn="l">
              <a:defRPr sz="1200">
                <a:solidFill>
                  <a:schemeClr val="tx1">
                    <a:tint val="75000"/>
                  </a:schemeClr>
                </a:solidFill>
                <a:latin typeface="Helvetica" panose="020B0604020202020204" pitchFamily="34" charset="0"/>
                <a:cs typeface="Helvetica" panose="020B0604020202020204" pitchFamily="34" charset="0"/>
              </a:defRPr>
            </a:lvl1pPr>
          </a:lstStyle>
          <a:p>
            <a:r>
              <a:rPr lang="en-US" dirty="0"/>
              <a:t>2014 Update</a:t>
            </a:r>
          </a:p>
        </p:txBody>
      </p:sp>
      <p:sp>
        <p:nvSpPr>
          <p:cNvPr id="5" name="Footer Placeholder 4"/>
          <p:cNvSpPr>
            <a:spLocks noGrp="1"/>
          </p:cNvSpPr>
          <p:nvPr>
            <p:ph type="ftr" sz="quarter" idx="3"/>
          </p:nvPr>
        </p:nvSpPr>
        <p:spPr>
          <a:xfrm>
            <a:off x="3028950" y="6249815"/>
            <a:ext cx="3086100" cy="365125"/>
          </a:xfrm>
          <a:prstGeom prst="rect">
            <a:avLst/>
          </a:prstGeom>
        </p:spPr>
        <p:txBody>
          <a:bodyPr vert="horz" lIns="91440" tIns="45720" rIns="91440" bIns="45720" rtlCol="0" anchor="ctr"/>
          <a:lstStyle>
            <a:lvl1pPr algn="ctr">
              <a:defRPr sz="1200">
                <a:solidFill>
                  <a:schemeClr val="tx1">
                    <a:tint val="75000"/>
                  </a:schemeClr>
                </a:solidFill>
                <a:latin typeface="Helvetica" panose="020B0604020202020204" pitchFamily="34" charset="0"/>
                <a:cs typeface="Helvetica"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6457950" y="6249815"/>
            <a:ext cx="2057400" cy="365125"/>
          </a:xfrm>
          <a:prstGeom prst="rect">
            <a:avLst/>
          </a:prstGeom>
        </p:spPr>
        <p:txBody>
          <a:bodyPr vert="horz" lIns="91440" tIns="45720" rIns="91440" bIns="45720" rtlCol="0" anchor="ctr"/>
          <a:lstStyle>
            <a:lvl1pPr algn="r">
              <a:defRPr sz="1200">
                <a:solidFill>
                  <a:schemeClr val="tx1">
                    <a:tint val="75000"/>
                  </a:schemeClr>
                </a:solidFill>
                <a:latin typeface="Helvetica" panose="020B0604020202020204" pitchFamily="34" charset="0"/>
                <a:cs typeface="Helvetica" panose="020B0604020202020204" pitchFamily="34" charset="0"/>
              </a:defRPr>
            </a:lvl1pPr>
          </a:lstStyle>
          <a:p>
            <a:fld id="{3698F8A5-B80A-4937-A651-8C5EB3CCA9F3}" type="slidenum">
              <a:rPr lang="en-US" smtClean="0"/>
              <a:pPr/>
              <a:t>‹#›</a:t>
            </a:fld>
            <a:endParaRPr lang="en-US" dirty="0"/>
          </a:p>
        </p:txBody>
      </p:sp>
    </p:spTree>
    <p:extLst>
      <p:ext uri="{BB962C8B-B14F-4D97-AF65-F5344CB8AC3E}">
        <p14:creationId xmlns:p14="http://schemas.microsoft.com/office/powerpoint/2010/main" val="40470837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6019800"/>
            <a:ext cx="9144000" cy="838200"/>
          </a:xfrm>
          <a:prstGeom prst="rect">
            <a:avLst/>
          </a:prstGeom>
        </p:spPr>
      </p:pic>
      <p:sp>
        <p:nvSpPr>
          <p:cNvPr id="2" name="Title Placeholder 1"/>
          <p:cNvSpPr>
            <a:spLocks noGrp="1"/>
          </p:cNvSpPr>
          <p:nvPr>
            <p:ph type="title"/>
          </p:nvPr>
        </p:nvSpPr>
        <p:spPr>
          <a:xfrm>
            <a:off x="628650" y="113748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2547891"/>
            <a:ext cx="7886700" cy="36290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249815"/>
            <a:ext cx="2057400" cy="365125"/>
          </a:xfrm>
          <a:prstGeom prst="rect">
            <a:avLst/>
          </a:prstGeom>
        </p:spPr>
        <p:txBody>
          <a:bodyPr vert="horz" lIns="91440" tIns="45720" rIns="91440" bIns="45720" rtlCol="0" anchor="ctr"/>
          <a:lstStyle>
            <a:lvl1pPr algn="l">
              <a:defRPr sz="1200">
                <a:solidFill>
                  <a:schemeClr val="tx1">
                    <a:tint val="75000"/>
                  </a:schemeClr>
                </a:solidFill>
                <a:latin typeface="Helvetica" panose="020B0604020202020204" pitchFamily="34" charset="0"/>
                <a:cs typeface="Helvetica" panose="020B0604020202020204" pitchFamily="34" charset="0"/>
              </a:defRPr>
            </a:lvl1pPr>
          </a:lstStyle>
          <a:p>
            <a:fld id="{5B492083-734B-448A-896F-B376E7F0D03C}" type="datetimeFigureOut">
              <a:rPr lang="en-US" smtClean="0">
                <a:solidFill>
                  <a:prstClr val="black">
                    <a:tint val="75000"/>
                  </a:prstClr>
                </a:solidFill>
              </a:rPr>
              <a:pPr/>
              <a:t>7/12/2016</a:t>
            </a:fld>
            <a:endParaRPr lang="en-US">
              <a:solidFill>
                <a:prstClr val="black">
                  <a:tint val="75000"/>
                </a:prstClr>
              </a:solidFill>
            </a:endParaRPr>
          </a:p>
        </p:txBody>
      </p:sp>
      <p:sp>
        <p:nvSpPr>
          <p:cNvPr id="5" name="Footer Placeholder 4"/>
          <p:cNvSpPr>
            <a:spLocks noGrp="1"/>
          </p:cNvSpPr>
          <p:nvPr>
            <p:ph type="ftr" sz="quarter" idx="3"/>
          </p:nvPr>
        </p:nvSpPr>
        <p:spPr>
          <a:xfrm>
            <a:off x="3028950" y="6249815"/>
            <a:ext cx="3086100" cy="365125"/>
          </a:xfrm>
          <a:prstGeom prst="rect">
            <a:avLst/>
          </a:prstGeom>
        </p:spPr>
        <p:txBody>
          <a:bodyPr vert="horz" lIns="91440" tIns="45720" rIns="91440" bIns="45720" rtlCol="0" anchor="ctr"/>
          <a:lstStyle>
            <a:lvl1pPr algn="ctr">
              <a:defRPr sz="1200">
                <a:solidFill>
                  <a:schemeClr val="tx1">
                    <a:tint val="75000"/>
                  </a:schemeClr>
                </a:solidFill>
                <a:latin typeface="Helvetica" panose="020B0604020202020204" pitchFamily="34" charset="0"/>
                <a:cs typeface="Helvetica" panose="020B0604020202020204" pitchFamily="34" charset="0"/>
              </a:defRPr>
            </a:lvl1pPr>
          </a:lstStyle>
          <a:p>
            <a:endParaRPr lang="en-US" dirty="0">
              <a:solidFill>
                <a:prstClr val="black">
                  <a:tint val="75000"/>
                </a:prstClr>
              </a:solidFill>
            </a:endParaRPr>
          </a:p>
        </p:txBody>
      </p:sp>
      <p:pic>
        <p:nvPicPr>
          <p:cNvPr id="9" name="Picture 8"/>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 y="0"/>
            <a:ext cx="9144000" cy="1085850"/>
          </a:xfrm>
          <a:prstGeom prst="rect">
            <a:avLst/>
          </a:prstGeom>
        </p:spPr>
      </p:pic>
    </p:spTree>
    <p:extLst>
      <p:ext uri="{BB962C8B-B14F-4D97-AF65-F5344CB8AC3E}">
        <p14:creationId xmlns:p14="http://schemas.microsoft.com/office/powerpoint/2010/main" val="3128441989"/>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l" defTabSz="914400" rtl="0" eaLnBrk="1" latinLnBrk="0" hangingPunct="1">
        <a:lnSpc>
          <a:spcPct val="90000"/>
        </a:lnSpc>
        <a:spcBef>
          <a:spcPct val="0"/>
        </a:spcBef>
        <a:buNone/>
        <a:defRPr sz="4400" b="1" kern="1200">
          <a:solidFill>
            <a:schemeClr val="tx1"/>
          </a:solidFill>
          <a:latin typeface="Helvetica" panose="020B0604020202020204" pitchFamily="34" charset="0"/>
          <a:ea typeface="+mj-ea"/>
          <a:cs typeface="Helvetica"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www.cdc.gov/nchhstp/atlas/"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www.kff.org/hivaids/index.cfm" TargetMode="External"/><Relationship Id="rId5" Type="http://schemas.openxmlformats.org/officeDocument/2006/relationships/hyperlink" Target="http://aids.gov/federal-resources/hiv-aids-programs/prevention-programs/index.html" TargetMode="External"/><Relationship Id="rId4" Type="http://schemas.openxmlformats.org/officeDocument/2006/relationships/hyperlink" Target="http://www.cdc.gov/hiv/strategy/hihp/"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www.aidsvu.org/"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mailto:info@aidsvu.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400" b="0" dirty="0"/>
              <a:t>Illustrating </a:t>
            </a:r>
            <a:r>
              <a:rPr lang="en-US" sz="5400" b="0" dirty="0">
                <a:solidFill>
                  <a:srgbClr val="C00000"/>
                </a:solidFill>
              </a:rPr>
              <a:t>HIV/AIDS</a:t>
            </a:r>
            <a:r>
              <a:rPr lang="en-US" sz="5400" b="0" dirty="0"/>
              <a:t> in the United States</a:t>
            </a:r>
          </a:p>
        </p:txBody>
      </p:sp>
      <p:sp>
        <p:nvSpPr>
          <p:cNvPr id="4" name="TextBox 3"/>
          <p:cNvSpPr txBox="1"/>
          <p:nvPr/>
        </p:nvSpPr>
        <p:spPr>
          <a:xfrm>
            <a:off x="308918" y="5968314"/>
            <a:ext cx="3462981" cy="584775"/>
          </a:xfrm>
          <a:prstGeom prst="rect">
            <a:avLst/>
          </a:prstGeom>
          <a:noFill/>
        </p:spPr>
        <p:txBody>
          <a:bodyPr wrap="square" rtlCol="0">
            <a:spAutoFit/>
          </a:bodyPr>
          <a:lstStyle/>
          <a:p>
            <a:r>
              <a:rPr lang="en-US" sz="3200" dirty="0">
                <a:solidFill>
                  <a:prstClr val="black"/>
                </a:solidFill>
                <a:latin typeface="Arial" panose="020B0604020202020204" pitchFamily="34" charset="0"/>
                <a:cs typeface="Arial" panose="020B0604020202020204" pitchFamily="34" charset="0"/>
              </a:rPr>
              <a:t>2016 Update</a:t>
            </a:r>
          </a:p>
        </p:txBody>
      </p:sp>
    </p:spTree>
    <p:extLst>
      <p:ext uri="{BB962C8B-B14F-4D97-AF65-F5344CB8AC3E}">
        <p14:creationId xmlns:p14="http://schemas.microsoft.com/office/powerpoint/2010/main" val="2109557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9144000" cy="1019115"/>
          </a:xfrm>
          <a:prstGeom prst="rect">
            <a:avLst/>
          </a:prstGeom>
        </p:spPr>
        <p:txBody>
          <a:bodyPr vert="horz" lIns="91440" tIns="91440" rIns="91440" bIns="91440" rtlCol="0" anchor="ctr">
            <a:normAutofit/>
          </a:bodyPr>
          <a:lstStyle>
            <a:lvl1pPr algn="l" defTabSz="914400" rtl="0" eaLnBrk="1" latinLnBrk="0" hangingPunct="1">
              <a:lnSpc>
                <a:spcPct val="90000"/>
              </a:lnSpc>
              <a:spcBef>
                <a:spcPct val="0"/>
              </a:spcBef>
              <a:buNone/>
              <a:defRPr sz="4400" b="1" kern="1200">
                <a:solidFill>
                  <a:schemeClr val="tx1"/>
                </a:solidFill>
                <a:latin typeface="Helvetica" panose="020B0604020202020204" pitchFamily="34" charset="0"/>
                <a:ea typeface="+mj-ea"/>
                <a:cs typeface="Helvetica" panose="020B0604020202020204" pitchFamily="34" charset="0"/>
              </a:defRPr>
            </a:lvl1pPr>
          </a:lstStyle>
          <a:p>
            <a:pPr algn="ctr"/>
            <a:r>
              <a:rPr lang="en-US" sz="2600" dirty="0">
                <a:solidFill>
                  <a:schemeClr val="bg1"/>
                </a:solidFill>
                <a:latin typeface="Arial" panose="020B0604020202020204" pitchFamily="34" charset="0"/>
                <a:cs typeface="Arial" panose="020B0604020202020204" pitchFamily="34" charset="0"/>
              </a:rPr>
              <a:t>Rates of Persons Living with Diagnosed HIV, </a:t>
            </a:r>
            <a:br>
              <a:rPr lang="en-US" sz="2600" dirty="0">
                <a:solidFill>
                  <a:schemeClr val="bg1"/>
                </a:solidFill>
                <a:latin typeface="Arial" panose="020B0604020202020204" pitchFamily="34" charset="0"/>
                <a:cs typeface="Arial" panose="020B0604020202020204" pitchFamily="34" charset="0"/>
              </a:rPr>
            </a:br>
            <a:r>
              <a:rPr lang="en-US" sz="2600" dirty="0">
                <a:solidFill>
                  <a:schemeClr val="bg1"/>
                </a:solidFill>
                <a:latin typeface="Arial" panose="020B0604020202020204" pitchFamily="34" charset="0"/>
                <a:cs typeface="Arial" panose="020B0604020202020204" pitchFamily="34" charset="0"/>
              </a:rPr>
              <a:t>by State, 2013</a:t>
            </a:r>
          </a:p>
        </p:txBody>
      </p:sp>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t="8764"/>
          <a:stretch/>
        </p:blipFill>
        <p:spPr>
          <a:xfrm>
            <a:off x="915698" y="1173242"/>
            <a:ext cx="7216347" cy="5417957"/>
          </a:xfrm>
          <a:prstGeom prst="rect">
            <a:avLst/>
          </a:prstGeom>
        </p:spPr>
      </p:pic>
    </p:spTree>
    <p:extLst>
      <p:ext uri="{BB962C8B-B14F-4D97-AF65-F5344CB8AC3E}">
        <p14:creationId xmlns:p14="http://schemas.microsoft.com/office/powerpoint/2010/main" val="1100982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40" bIns="91440">
            <a:noAutofit/>
          </a:bodyPr>
          <a:lstStyle/>
          <a:p>
            <a:pPr algn="ctr"/>
            <a:r>
              <a:rPr lang="en-US" sz="2600" dirty="0">
                <a:solidFill>
                  <a:schemeClr val="bg1"/>
                </a:solidFill>
                <a:latin typeface="Arial" panose="020B0604020202020204" pitchFamily="34" charset="0"/>
                <a:cs typeface="Arial" panose="020B0604020202020204" pitchFamily="34" charset="0"/>
              </a:rPr>
              <a:t>Rates of Persons Living with Diagnosed HIV, by County, 2013</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4343"/>
          <a:stretch/>
        </p:blipFill>
        <p:spPr>
          <a:xfrm>
            <a:off x="680137" y="1097279"/>
            <a:ext cx="7783726" cy="5486682"/>
          </a:xfrm>
          <a:prstGeom prst="rect">
            <a:avLst/>
          </a:prstGeom>
        </p:spPr>
      </p:pic>
    </p:spTree>
    <p:extLst>
      <p:ext uri="{BB962C8B-B14F-4D97-AF65-F5344CB8AC3E}">
        <p14:creationId xmlns:p14="http://schemas.microsoft.com/office/powerpoint/2010/main" val="40657850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40" bIns="91440">
            <a:noAutofit/>
          </a:bodyPr>
          <a:lstStyle/>
          <a:p>
            <a:pPr algn="ctr"/>
            <a:r>
              <a:rPr lang="en-US" sz="2600" dirty="0">
                <a:solidFill>
                  <a:schemeClr val="bg1"/>
                </a:solidFill>
                <a:latin typeface="Arial" panose="020B0604020202020204" pitchFamily="34" charset="0"/>
                <a:cs typeface="Arial" panose="020B0604020202020204" pitchFamily="34" charset="0"/>
              </a:rPr>
              <a:t>Rates of Black Persons </a:t>
            </a:r>
            <a:r>
              <a:rPr lang="en-US" sz="2600" dirty="0">
                <a:latin typeface="Arial" panose="020B0604020202020204" pitchFamily="34" charset="0"/>
                <a:cs typeface="Arial" panose="020B0604020202020204" pitchFamily="34" charset="0"/>
              </a:rPr>
              <a:t>L</a:t>
            </a:r>
            <a:r>
              <a:rPr lang="en-US" sz="2600" dirty="0">
                <a:solidFill>
                  <a:schemeClr val="bg1"/>
                </a:solidFill>
                <a:latin typeface="Arial" panose="020B0604020202020204" pitchFamily="34" charset="0"/>
                <a:cs typeface="Arial" panose="020B0604020202020204" pitchFamily="34" charset="0"/>
              </a:rPr>
              <a:t>iving with </a:t>
            </a:r>
            <a:br>
              <a:rPr lang="en-US" sz="2600" dirty="0">
                <a:solidFill>
                  <a:schemeClr val="bg1"/>
                </a:solidFill>
                <a:latin typeface="Arial" panose="020B0604020202020204" pitchFamily="34" charset="0"/>
                <a:cs typeface="Arial" panose="020B0604020202020204" pitchFamily="34" charset="0"/>
              </a:rPr>
            </a:br>
            <a:r>
              <a:rPr lang="en-US" sz="2600" dirty="0">
                <a:solidFill>
                  <a:schemeClr val="bg1"/>
                </a:solidFill>
                <a:latin typeface="Arial" panose="020B0604020202020204" pitchFamily="34" charset="0"/>
                <a:cs typeface="Arial" panose="020B0604020202020204" pitchFamily="34" charset="0"/>
              </a:rPr>
              <a:t>Diagnosed HIV,</a:t>
            </a:r>
            <a:r>
              <a:rPr lang="en-US" sz="2600" dirty="0">
                <a:latin typeface="Arial" panose="020B0604020202020204" pitchFamily="34" charset="0"/>
                <a:cs typeface="Arial" panose="020B0604020202020204" pitchFamily="34" charset="0"/>
              </a:rPr>
              <a:t> </a:t>
            </a:r>
            <a:r>
              <a:rPr lang="en-US" sz="2600" dirty="0">
                <a:solidFill>
                  <a:schemeClr val="bg1"/>
                </a:solidFill>
                <a:latin typeface="Arial" panose="020B0604020202020204" pitchFamily="34" charset="0"/>
                <a:cs typeface="Arial" panose="020B0604020202020204" pitchFamily="34" charset="0"/>
              </a:rPr>
              <a:t>by County, 2013</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4343"/>
          <a:stretch/>
        </p:blipFill>
        <p:spPr>
          <a:xfrm>
            <a:off x="699595" y="1123404"/>
            <a:ext cx="7744809" cy="5459250"/>
          </a:xfrm>
          <a:prstGeom prst="rect">
            <a:avLst/>
          </a:prstGeom>
        </p:spPr>
      </p:pic>
    </p:spTree>
    <p:extLst>
      <p:ext uri="{BB962C8B-B14F-4D97-AF65-F5344CB8AC3E}">
        <p14:creationId xmlns:p14="http://schemas.microsoft.com/office/powerpoint/2010/main" val="11792589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40" bIns="91440">
            <a:noAutofit/>
          </a:bodyPr>
          <a:lstStyle/>
          <a:p>
            <a:pPr algn="ctr"/>
            <a:r>
              <a:rPr lang="en-US" sz="2600" dirty="0">
                <a:solidFill>
                  <a:schemeClr val="bg1"/>
                </a:solidFill>
                <a:latin typeface="Arial" panose="020B0604020202020204" pitchFamily="34" charset="0"/>
                <a:cs typeface="Arial" panose="020B0604020202020204" pitchFamily="34" charset="0"/>
              </a:rPr>
              <a:t>Rates of White Persons Living with </a:t>
            </a:r>
            <a:br>
              <a:rPr lang="en-US" sz="2600" dirty="0">
                <a:solidFill>
                  <a:schemeClr val="bg1"/>
                </a:solidFill>
                <a:latin typeface="Arial" panose="020B0604020202020204" pitchFamily="34" charset="0"/>
                <a:cs typeface="Arial" panose="020B0604020202020204" pitchFamily="34" charset="0"/>
              </a:rPr>
            </a:br>
            <a:r>
              <a:rPr lang="en-US" sz="2600" dirty="0">
                <a:solidFill>
                  <a:schemeClr val="bg1"/>
                </a:solidFill>
                <a:latin typeface="Arial" panose="020B0604020202020204" pitchFamily="34" charset="0"/>
                <a:cs typeface="Arial" panose="020B0604020202020204" pitchFamily="34" charset="0"/>
              </a:rPr>
              <a:t>Diagnosed HIV, by County, 2013</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4399"/>
          <a:stretch/>
        </p:blipFill>
        <p:spPr>
          <a:xfrm>
            <a:off x="676275" y="1114424"/>
            <a:ext cx="7781925" cy="5481793"/>
          </a:xfrm>
          <a:prstGeom prst="rect">
            <a:avLst/>
          </a:prstGeom>
        </p:spPr>
      </p:pic>
    </p:spTree>
    <p:extLst>
      <p:ext uri="{BB962C8B-B14F-4D97-AF65-F5344CB8AC3E}">
        <p14:creationId xmlns:p14="http://schemas.microsoft.com/office/powerpoint/2010/main" val="29453881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40" bIns="91440">
            <a:noAutofit/>
          </a:bodyPr>
          <a:lstStyle/>
          <a:p>
            <a:pPr algn="ctr"/>
            <a:r>
              <a:rPr lang="en-US" sz="2600" dirty="0">
                <a:solidFill>
                  <a:schemeClr val="bg1"/>
                </a:solidFill>
                <a:latin typeface="Arial" panose="020B0604020202020204" pitchFamily="34" charset="0"/>
                <a:cs typeface="Arial" panose="020B0604020202020204" pitchFamily="34" charset="0"/>
              </a:rPr>
              <a:t>Rates of Hispanic/Latino Persons Living with Diagnosed HIV, by County, 2013</a:t>
            </a:r>
          </a:p>
        </p:txBody>
      </p:sp>
      <p:pic>
        <p:nvPicPr>
          <p:cNvPr id="8" name="Picture 7"/>
          <p:cNvPicPr>
            <a:picLocks noChangeAspect="1"/>
          </p:cNvPicPr>
          <p:nvPr/>
        </p:nvPicPr>
        <p:blipFill rotWithShape="1">
          <a:blip r:embed="rId3"/>
          <a:srcRect r="7046"/>
          <a:stretch/>
        </p:blipFill>
        <p:spPr>
          <a:xfrm>
            <a:off x="712049" y="1130483"/>
            <a:ext cx="7719902" cy="5424352"/>
          </a:xfrm>
          <a:prstGeom prst="rect">
            <a:avLst/>
          </a:prstGeom>
        </p:spPr>
      </p:pic>
    </p:spTree>
    <p:extLst>
      <p:ext uri="{BB962C8B-B14F-4D97-AF65-F5344CB8AC3E}">
        <p14:creationId xmlns:p14="http://schemas.microsoft.com/office/powerpoint/2010/main" val="4928751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p:txBody>
          <a:bodyPr tIns="91440" bIns="91440">
            <a:noAutofit/>
          </a:bodyPr>
          <a:lstStyle/>
          <a:p>
            <a:pPr algn="ctr"/>
            <a:r>
              <a:rPr lang="en-US" sz="2600" dirty="0">
                <a:solidFill>
                  <a:schemeClr val="bg1"/>
                </a:solidFill>
                <a:latin typeface="Arial" panose="020B0604020202020204" pitchFamily="34" charset="0"/>
                <a:cs typeface="Arial" panose="020B0604020202020204" pitchFamily="34" charset="0"/>
              </a:rPr>
              <a:t>Rates of Black &amp; White Persons </a:t>
            </a:r>
            <a:r>
              <a:rPr lang="en-US" sz="2600" dirty="0">
                <a:latin typeface="Arial" panose="020B0604020202020204" pitchFamily="34" charset="0"/>
                <a:cs typeface="Arial" panose="020B0604020202020204" pitchFamily="34" charset="0"/>
              </a:rPr>
              <a:t>L</a:t>
            </a:r>
            <a:r>
              <a:rPr lang="en-US" sz="2600" dirty="0">
                <a:solidFill>
                  <a:schemeClr val="bg1"/>
                </a:solidFill>
                <a:latin typeface="Arial" panose="020B0604020202020204" pitchFamily="34" charset="0"/>
                <a:cs typeface="Arial" panose="020B0604020202020204" pitchFamily="34" charset="0"/>
              </a:rPr>
              <a:t>iving with Diagnosed HIV, by County, 2013</a:t>
            </a:r>
          </a:p>
        </p:txBody>
      </p:sp>
      <p:sp>
        <p:nvSpPr>
          <p:cNvPr id="2" name="AutoShape 2" descr="Displaying AIDSVu.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 name="TextBox 15"/>
          <p:cNvSpPr txBox="1"/>
          <p:nvPr/>
        </p:nvSpPr>
        <p:spPr>
          <a:xfrm>
            <a:off x="1066800" y="1399032"/>
            <a:ext cx="3048000" cy="276999"/>
          </a:xfrm>
          <a:prstGeom prst="rect">
            <a:avLst/>
          </a:prstGeom>
          <a:noFill/>
        </p:spPr>
        <p:txBody>
          <a:bodyPr wrap="square" rtlCol="0">
            <a:spAutoFit/>
          </a:bodyPr>
          <a:lstStyle/>
          <a:p>
            <a:r>
              <a:rPr lang="en-US" sz="1200" b="1" dirty="0">
                <a:solidFill>
                  <a:prstClr val="black"/>
                </a:solidFill>
                <a:latin typeface="Arial" pitchFamily="34" charset="0"/>
              </a:rPr>
              <a:t>Black Rates</a:t>
            </a:r>
          </a:p>
        </p:txBody>
      </p:sp>
      <p:sp>
        <p:nvSpPr>
          <p:cNvPr id="17" name="TextBox 16"/>
          <p:cNvSpPr txBox="1"/>
          <p:nvPr/>
        </p:nvSpPr>
        <p:spPr>
          <a:xfrm>
            <a:off x="5486398" y="1399032"/>
            <a:ext cx="3276600" cy="276999"/>
          </a:xfrm>
          <a:prstGeom prst="rect">
            <a:avLst/>
          </a:prstGeom>
          <a:noFill/>
        </p:spPr>
        <p:txBody>
          <a:bodyPr wrap="square" rtlCol="0">
            <a:spAutoFit/>
          </a:bodyPr>
          <a:lstStyle/>
          <a:p>
            <a:r>
              <a:rPr lang="en-US" sz="1200" b="1" dirty="0">
                <a:solidFill>
                  <a:prstClr val="black"/>
                </a:solidFill>
                <a:latin typeface="Arial" pitchFamily="34" charset="0"/>
              </a:rPr>
              <a:t>White Rates</a:t>
            </a:r>
          </a:p>
        </p:txBody>
      </p:sp>
      <p:pic>
        <p:nvPicPr>
          <p:cNvPr id="7" name="Picture 6"/>
          <p:cNvPicPr>
            <a:picLocks noChangeAspect="1"/>
          </p:cNvPicPr>
          <p:nvPr/>
        </p:nvPicPr>
        <p:blipFill>
          <a:blip r:embed="rId3"/>
          <a:stretch>
            <a:fillRect/>
          </a:stretch>
        </p:blipFill>
        <p:spPr>
          <a:xfrm>
            <a:off x="690561" y="5259502"/>
            <a:ext cx="7762875" cy="1333500"/>
          </a:xfrm>
          <a:prstGeom prst="rect">
            <a:avLst/>
          </a:prstGeom>
        </p:spPr>
      </p:pic>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5326" t="14399" r="5711" b="24541"/>
          <a:stretch/>
        </p:blipFill>
        <p:spPr>
          <a:xfrm>
            <a:off x="4625163" y="1752379"/>
            <a:ext cx="4455042" cy="2516236"/>
          </a:xfrm>
          <a:prstGeom prst="rect">
            <a:avLst/>
          </a:prstGeom>
        </p:spPr>
      </p:pic>
      <p:pic>
        <p:nvPicPr>
          <p:cNvPr id="21" name="Picture 20"/>
          <p:cNvPicPr>
            <a:picLocks noChangeAspect="1"/>
          </p:cNvPicPr>
          <p:nvPr/>
        </p:nvPicPr>
        <p:blipFill rotWithShape="1">
          <a:blip r:embed="rId5" cstate="print">
            <a:extLst>
              <a:ext uri="{28A0092B-C50C-407E-A947-70E740481C1C}">
                <a14:useLocalDpi xmlns:a14="http://schemas.microsoft.com/office/drawing/2010/main" val="0"/>
              </a:ext>
            </a:extLst>
          </a:blip>
          <a:srcRect l="6068" t="14343" r="5657" b="24875"/>
          <a:stretch/>
        </p:blipFill>
        <p:spPr>
          <a:xfrm>
            <a:off x="0" y="1700120"/>
            <a:ext cx="4625163" cy="2620754"/>
          </a:xfrm>
          <a:prstGeom prst="rect">
            <a:avLst/>
          </a:prstGeom>
        </p:spPr>
      </p:pic>
    </p:spTree>
    <p:extLst>
      <p:ext uri="{BB962C8B-B14F-4D97-AF65-F5344CB8AC3E}">
        <p14:creationId xmlns:p14="http://schemas.microsoft.com/office/powerpoint/2010/main" val="3879721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p:txBody>
          <a:bodyPr tIns="91440" bIns="91440">
            <a:noAutofit/>
          </a:bodyPr>
          <a:lstStyle/>
          <a:p>
            <a:pPr algn="ctr"/>
            <a:r>
              <a:rPr lang="en-US" sz="2600" dirty="0">
                <a:solidFill>
                  <a:schemeClr val="bg1"/>
                </a:solidFill>
                <a:latin typeface="Arial" panose="020B0604020202020204" pitchFamily="34" charset="0"/>
                <a:cs typeface="Arial" panose="020B0604020202020204" pitchFamily="34" charset="0"/>
              </a:rPr>
              <a:t>Rates of Hispanic/Latino &amp; White Persons Living with Diagnosed HIV, by County, 2013</a:t>
            </a:r>
          </a:p>
        </p:txBody>
      </p:sp>
      <p:sp>
        <p:nvSpPr>
          <p:cNvPr id="2" name="AutoShape 2" descr="Displaying AIDSVu.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 name="TextBox 15"/>
          <p:cNvSpPr txBox="1"/>
          <p:nvPr/>
        </p:nvSpPr>
        <p:spPr>
          <a:xfrm>
            <a:off x="1066800" y="1399032"/>
            <a:ext cx="3048000" cy="276999"/>
          </a:xfrm>
          <a:prstGeom prst="rect">
            <a:avLst/>
          </a:prstGeom>
          <a:noFill/>
        </p:spPr>
        <p:txBody>
          <a:bodyPr wrap="square" rtlCol="0">
            <a:spAutoFit/>
          </a:bodyPr>
          <a:lstStyle/>
          <a:p>
            <a:r>
              <a:rPr lang="en-US" sz="1200" b="1" dirty="0">
                <a:solidFill>
                  <a:prstClr val="black"/>
                </a:solidFill>
                <a:latin typeface="Arial" pitchFamily="34" charset="0"/>
              </a:rPr>
              <a:t>Hispanic/Latino Rates</a:t>
            </a:r>
          </a:p>
        </p:txBody>
      </p:sp>
      <p:sp>
        <p:nvSpPr>
          <p:cNvPr id="17" name="TextBox 16"/>
          <p:cNvSpPr txBox="1"/>
          <p:nvPr/>
        </p:nvSpPr>
        <p:spPr>
          <a:xfrm>
            <a:off x="5486398" y="1399032"/>
            <a:ext cx="3276600" cy="276999"/>
          </a:xfrm>
          <a:prstGeom prst="rect">
            <a:avLst/>
          </a:prstGeom>
          <a:noFill/>
        </p:spPr>
        <p:txBody>
          <a:bodyPr wrap="square" rtlCol="0">
            <a:spAutoFit/>
          </a:bodyPr>
          <a:lstStyle/>
          <a:p>
            <a:r>
              <a:rPr lang="en-US" sz="1200" b="1" dirty="0">
                <a:solidFill>
                  <a:prstClr val="black"/>
                </a:solidFill>
                <a:latin typeface="Arial" pitchFamily="34" charset="0"/>
              </a:rPr>
              <a:t>White Rates</a:t>
            </a:r>
          </a:p>
        </p:txBody>
      </p:sp>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l="5326" t="14399" r="5711" b="24541"/>
          <a:stretch/>
        </p:blipFill>
        <p:spPr>
          <a:xfrm>
            <a:off x="4625163" y="1752379"/>
            <a:ext cx="4455042" cy="2516236"/>
          </a:xfrm>
          <a:prstGeom prst="rect">
            <a:avLst/>
          </a:prstGeom>
        </p:spPr>
      </p:pic>
      <p:pic>
        <p:nvPicPr>
          <p:cNvPr id="20" name="Picture 19"/>
          <p:cNvPicPr>
            <a:picLocks noChangeAspect="1"/>
          </p:cNvPicPr>
          <p:nvPr/>
        </p:nvPicPr>
        <p:blipFill>
          <a:blip r:embed="rId4"/>
          <a:stretch>
            <a:fillRect/>
          </a:stretch>
        </p:blipFill>
        <p:spPr>
          <a:xfrm>
            <a:off x="690562" y="5259643"/>
            <a:ext cx="7762875" cy="1333500"/>
          </a:xfrm>
          <a:prstGeom prst="rect">
            <a:avLst/>
          </a:prstGeom>
        </p:spPr>
      </p:pic>
      <p:pic>
        <p:nvPicPr>
          <p:cNvPr id="21" name="Picture 20"/>
          <p:cNvPicPr>
            <a:picLocks noChangeAspect="1"/>
          </p:cNvPicPr>
          <p:nvPr/>
        </p:nvPicPr>
        <p:blipFill rotWithShape="1">
          <a:blip r:embed="rId5"/>
          <a:srcRect l="5323" t="1126" r="11798" b="30074"/>
          <a:stretch/>
        </p:blipFill>
        <p:spPr>
          <a:xfrm>
            <a:off x="0" y="1770935"/>
            <a:ext cx="4644189" cy="2518021"/>
          </a:xfrm>
          <a:prstGeom prst="rect">
            <a:avLst/>
          </a:prstGeom>
        </p:spPr>
      </p:pic>
    </p:spTree>
    <p:extLst>
      <p:ext uri="{BB962C8B-B14F-4D97-AF65-F5344CB8AC3E}">
        <p14:creationId xmlns:p14="http://schemas.microsoft.com/office/powerpoint/2010/main" val="25903348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40" bIns="91440">
            <a:noAutofit/>
          </a:bodyPr>
          <a:lstStyle/>
          <a:p>
            <a:pPr algn="ctr"/>
            <a:r>
              <a:rPr lang="en-US" sz="2600" dirty="0">
                <a:solidFill>
                  <a:schemeClr val="bg1"/>
                </a:solidFill>
                <a:latin typeface="Arial" panose="020B0604020202020204" pitchFamily="34" charset="0"/>
                <a:cs typeface="Arial" panose="020B0604020202020204" pitchFamily="34" charset="0"/>
              </a:rPr>
              <a:t>Rates of Persons, </a:t>
            </a:r>
            <a:r>
              <a:rPr lang="en-US" sz="2600" dirty="0">
                <a:latin typeface="Arial" panose="020B0604020202020204" pitchFamily="34" charset="0"/>
                <a:cs typeface="Arial" panose="020B0604020202020204" pitchFamily="34" charset="0"/>
              </a:rPr>
              <a:t>a</a:t>
            </a:r>
            <a:r>
              <a:rPr lang="en-US" sz="2600" dirty="0">
                <a:solidFill>
                  <a:schemeClr val="bg1"/>
                </a:solidFill>
                <a:latin typeface="Arial" panose="020B0604020202020204" pitchFamily="34" charset="0"/>
                <a:cs typeface="Arial" panose="020B0604020202020204" pitchFamily="34" charset="0"/>
              </a:rPr>
              <a:t>ged 13-24, </a:t>
            </a:r>
            <a:r>
              <a:rPr lang="en-US" sz="2600" dirty="0">
                <a:latin typeface="Arial" panose="020B0604020202020204" pitchFamily="34" charset="0"/>
                <a:cs typeface="Arial" panose="020B0604020202020204" pitchFamily="34" charset="0"/>
              </a:rPr>
              <a:t>L</a:t>
            </a:r>
            <a:r>
              <a:rPr lang="en-US" sz="2600" dirty="0">
                <a:solidFill>
                  <a:schemeClr val="bg1"/>
                </a:solidFill>
                <a:latin typeface="Arial" panose="020B0604020202020204" pitchFamily="34" charset="0"/>
                <a:cs typeface="Arial" panose="020B0604020202020204" pitchFamily="34" charset="0"/>
              </a:rPr>
              <a:t>iving with </a:t>
            </a:r>
            <a:br>
              <a:rPr lang="en-US" sz="2600" dirty="0">
                <a:solidFill>
                  <a:schemeClr val="bg1"/>
                </a:solidFill>
                <a:latin typeface="Arial" panose="020B0604020202020204" pitchFamily="34" charset="0"/>
                <a:cs typeface="Arial" panose="020B0604020202020204" pitchFamily="34" charset="0"/>
              </a:rPr>
            </a:br>
            <a:r>
              <a:rPr lang="en-US" sz="2600" dirty="0">
                <a:solidFill>
                  <a:schemeClr val="bg1"/>
                </a:solidFill>
                <a:latin typeface="Arial" panose="020B0604020202020204" pitchFamily="34" charset="0"/>
                <a:cs typeface="Arial" panose="020B0604020202020204" pitchFamily="34" charset="0"/>
              </a:rPr>
              <a:t>Diagnosed HIV, by County, 2013 </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14151"/>
          <a:stretch/>
        </p:blipFill>
        <p:spPr>
          <a:xfrm>
            <a:off x="714375" y="1130300"/>
            <a:ext cx="7727166" cy="5458941"/>
          </a:xfrm>
          <a:prstGeom prst="rect">
            <a:avLst/>
          </a:prstGeom>
        </p:spPr>
      </p:pic>
    </p:spTree>
    <p:extLst>
      <p:ext uri="{BB962C8B-B14F-4D97-AF65-F5344CB8AC3E}">
        <p14:creationId xmlns:p14="http://schemas.microsoft.com/office/powerpoint/2010/main" val="21336502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40" bIns="91440">
            <a:noAutofit/>
          </a:bodyPr>
          <a:lstStyle/>
          <a:p>
            <a:pPr algn="ctr"/>
            <a:r>
              <a:rPr lang="en-US" sz="2600" dirty="0">
                <a:solidFill>
                  <a:schemeClr val="bg1"/>
                </a:solidFill>
                <a:latin typeface="Arial" panose="020B0604020202020204" pitchFamily="34" charset="0"/>
                <a:cs typeface="Arial" panose="020B0604020202020204" pitchFamily="34" charset="0"/>
              </a:rPr>
              <a:t>Rates of Persons, </a:t>
            </a:r>
            <a:r>
              <a:rPr lang="en-US" sz="2600" dirty="0">
                <a:latin typeface="Arial" panose="020B0604020202020204" pitchFamily="34" charset="0"/>
                <a:cs typeface="Arial" panose="020B0604020202020204" pitchFamily="34" charset="0"/>
              </a:rPr>
              <a:t>a</a:t>
            </a:r>
            <a:r>
              <a:rPr lang="en-US" sz="2600" dirty="0">
                <a:solidFill>
                  <a:schemeClr val="bg1"/>
                </a:solidFill>
                <a:latin typeface="Arial" panose="020B0604020202020204" pitchFamily="34" charset="0"/>
                <a:cs typeface="Arial" panose="020B0604020202020204" pitchFamily="34" charset="0"/>
              </a:rPr>
              <a:t>ged 25-34, </a:t>
            </a:r>
            <a:r>
              <a:rPr lang="en-US" sz="2600" dirty="0">
                <a:latin typeface="Arial" panose="020B0604020202020204" pitchFamily="34" charset="0"/>
                <a:cs typeface="Arial" panose="020B0604020202020204" pitchFamily="34" charset="0"/>
              </a:rPr>
              <a:t>L</a:t>
            </a:r>
            <a:r>
              <a:rPr lang="en-US" sz="2600" dirty="0">
                <a:solidFill>
                  <a:schemeClr val="bg1"/>
                </a:solidFill>
                <a:latin typeface="Arial" panose="020B0604020202020204" pitchFamily="34" charset="0"/>
                <a:cs typeface="Arial" panose="020B0604020202020204" pitchFamily="34" charset="0"/>
              </a:rPr>
              <a:t>iving with </a:t>
            </a:r>
            <a:r>
              <a:rPr lang="en-US" sz="2600" dirty="0">
                <a:latin typeface="Arial" panose="020B0604020202020204" pitchFamily="34" charset="0"/>
                <a:cs typeface="Arial" panose="020B0604020202020204" pitchFamily="34" charset="0"/>
              </a:rPr>
              <a:t>Di</a:t>
            </a:r>
            <a:r>
              <a:rPr lang="en-US" sz="2600" dirty="0">
                <a:solidFill>
                  <a:schemeClr val="bg1"/>
                </a:solidFill>
                <a:latin typeface="Arial" panose="020B0604020202020204" pitchFamily="34" charset="0"/>
                <a:cs typeface="Arial" panose="020B0604020202020204" pitchFamily="34" charset="0"/>
              </a:rPr>
              <a:t>agnosed HIV, by County, 2013 </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3410"/>
          <a:stretch/>
        </p:blipFill>
        <p:spPr>
          <a:xfrm>
            <a:off x="715514" y="1095374"/>
            <a:ext cx="7718623" cy="5500016"/>
          </a:xfrm>
          <a:prstGeom prst="rect">
            <a:avLst/>
          </a:prstGeom>
        </p:spPr>
      </p:pic>
    </p:spTree>
    <p:extLst>
      <p:ext uri="{BB962C8B-B14F-4D97-AF65-F5344CB8AC3E}">
        <p14:creationId xmlns:p14="http://schemas.microsoft.com/office/powerpoint/2010/main" val="11986629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40" bIns="91440">
            <a:noAutofit/>
          </a:bodyPr>
          <a:lstStyle/>
          <a:p>
            <a:pPr algn="ctr"/>
            <a:r>
              <a:rPr lang="en-US" sz="2600" dirty="0">
                <a:solidFill>
                  <a:schemeClr val="bg1"/>
                </a:solidFill>
                <a:latin typeface="Arial" panose="020B0604020202020204" pitchFamily="34" charset="0"/>
                <a:cs typeface="Arial" panose="020B0604020202020204" pitchFamily="34" charset="0"/>
              </a:rPr>
              <a:t>Rates of Persons, </a:t>
            </a:r>
            <a:r>
              <a:rPr lang="en-US" sz="2600" dirty="0">
                <a:latin typeface="Arial" panose="020B0604020202020204" pitchFamily="34" charset="0"/>
                <a:cs typeface="Arial" panose="020B0604020202020204" pitchFamily="34" charset="0"/>
              </a:rPr>
              <a:t>a</a:t>
            </a:r>
            <a:r>
              <a:rPr lang="en-US" sz="2600" dirty="0">
                <a:solidFill>
                  <a:schemeClr val="bg1"/>
                </a:solidFill>
                <a:latin typeface="Arial" panose="020B0604020202020204" pitchFamily="34" charset="0"/>
                <a:cs typeface="Arial" panose="020B0604020202020204" pitchFamily="34" charset="0"/>
              </a:rPr>
              <a:t>ged 35-44, Living with Diagnosed HIV, by County, 2013 </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4399"/>
          <a:stretch/>
        </p:blipFill>
        <p:spPr>
          <a:xfrm>
            <a:off x="723232" y="1155700"/>
            <a:ext cx="7716349" cy="5435600"/>
          </a:xfrm>
          <a:prstGeom prst="rect">
            <a:avLst/>
          </a:prstGeom>
        </p:spPr>
      </p:pic>
    </p:spTree>
    <p:extLst>
      <p:ext uri="{BB962C8B-B14F-4D97-AF65-F5344CB8AC3E}">
        <p14:creationId xmlns:p14="http://schemas.microsoft.com/office/powerpoint/2010/main" val="38940818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0" dirty="0"/>
              <a:t>About AIDSVu</a:t>
            </a:r>
          </a:p>
        </p:txBody>
      </p:sp>
      <p:sp>
        <p:nvSpPr>
          <p:cNvPr id="5" name="Rectangle 1"/>
          <p:cNvSpPr txBox="1">
            <a:spLocks noChangeArrowheads="1"/>
          </p:cNvSpPr>
          <p:nvPr/>
        </p:nvSpPr>
        <p:spPr>
          <a:xfrm>
            <a:off x="361950" y="1457325"/>
            <a:ext cx="8420100" cy="46688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ct val="0"/>
              </a:spcAft>
              <a:buNone/>
            </a:pPr>
            <a:r>
              <a:rPr lang="en-US" altLang="en-US" sz="2200" b="1" dirty="0">
                <a:latin typeface="Arial" panose="020B0604020202020204" pitchFamily="34" charset="0"/>
                <a:cs typeface="Arial" panose="020B0604020202020204" pitchFamily="34" charset="0"/>
                <a:sym typeface="Segoe UI" panose="020B0502040204020203" pitchFamily="34" charset="0"/>
              </a:rPr>
              <a:t>AIDS</a:t>
            </a:r>
            <a:r>
              <a:rPr lang="en-US" altLang="en-US" sz="2200" b="1" dirty="0">
                <a:solidFill>
                  <a:srgbClr val="C00000"/>
                </a:solidFill>
                <a:latin typeface="Arial" panose="020B0604020202020204" pitchFamily="34" charset="0"/>
                <a:cs typeface="Arial" panose="020B0604020202020204" pitchFamily="34" charset="0"/>
                <a:sym typeface="Segoe UI" panose="020B0502040204020203" pitchFamily="34" charset="0"/>
              </a:rPr>
              <a:t>Vu</a:t>
            </a:r>
            <a:r>
              <a:rPr lang="en-US" altLang="en-US" sz="2200" dirty="0">
                <a:latin typeface="Arial" panose="020B0604020202020204" pitchFamily="34" charset="0"/>
                <a:cs typeface="Arial" panose="020B0604020202020204" pitchFamily="34" charset="0"/>
                <a:sym typeface="Segoe UI" panose="020B0502040204020203" pitchFamily="34" charset="0"/>
              </a:rPr>
              <a:t> is a compilation of interactive, online maps that allows users to visually explore the HIV epidemic in the U.S. alongside critical resources, such as HIV testing and treatment center locations.</a:t>
            </a:r>
          </a:p>
          <a:p>
            <a:pPr marL="0" indent="0">
              <a:spcAft>
                <a:spcPct val="0"/>
              </a:spcAft>
              <a:buNone/>
            </a:pPr>
            <a:endParaRPr lang="en-US" altLang="en-US" sz="2200" dirty="0">
              <a:latin typeface="Arial" panose="020B0604020202020204" pitchFamily="34" charset="0"/>
              <a:cs typeface="Arial" panose="020B0604020202020204" pitchFamily="34" charset="0"/>
              <a:sym typeface="Segoe UI" panose="020B0502040204020203" pitchFamily="34" charset="0"/>
            </a:endParaRPr>
          </a:p>
          <a:p>
            <a:pPr marL="0" indent="0">
              <a:spcAft>
                <a:spcPct val="0"/>
              </a:spcAft>
              <a:buNone/>
            </a:pPr>
            <a:r>
              <a:rPr lang="en-US" altLang="en-US" sz="2200" b="1" dirty="0" err="1">
                <a:latin typeface="Arial" panose="020B0604020202020204" pitchFamily="34" charset="0"/>
                <a:cs typeface="Arial" panose="020B0604020202020204" pitchFamily="34" charset="0"/>
                <a:sym typeface="Segoe UI" panose="020B0502040204020203" pitchFamily="34" charset="0"/>
              </a:rPr>
              <a:t>AIDS</a:t>
            </a:r>
            <a:r>
              <a:rPr lang="en-US" altLang="en-US" sz="2200" b="1" dirty="0" err="1">
                <a:solidFill>
                  <a:srgbClr val="C00000"/>
                </a:solidFill>
                <a:latin typeface="Arial" panose="020B0604020202020204" pitchFamily="34" charset="0"/>
                <a:cs typeface="Arial" panose="020B0604020202020204" pitchFamily="34" charset="0"/>
                <a:sym typeface="Segoe UI" panose="020B0502040204020203" pitchFamily="34" charset="0"/>
              </a:rPr>
              <a:t>Vu</a:t>
            </a:r>
            <a:r>
              <a:rPr lang="en-US" altLang="en-US" sz="2200" dirty="0" err="1">
                <a:latin typeface="Arial" panose="020B0604020202020204" pitchFamily="34" charset="0"/>
                <a:cs typeface="Arial" panose="020B0604020202020204" pitchFamily="34" charset="0"/>
                <a:sym typeface="Segoe UI" panose="020B0502040204020203" pitchFamily="34" charset="0"/>
              </a:rPr>
              <a:t>’s</a:t>
            </a:r>
            <a:r>
              <a:rPr lang="en-US" altLang="en-US" sz="2200" dirty="0">
                <a:latin typeface="Arial" panose="020B0604020202020204" pitchFamily="34" charset="0"/>
                <a:cs typeface="Arial" panose="020B0604020202020204" pitchFamily="34" charset="0"/>
                <a:sym typeface="Segoe UI" panose="020B0502040204020203" pitchFamily="34" charset="0"/>
              </a:rPr>
              <a:t> mission is to make HIV data widely accessible and locally relevant.</a:t>
            </a:r>
          </a:p>
          <a:p>
            <a:pPr marL="0" indent="0">
              <a:spcAft>
                <a:spcPct val="0"/>
              </a:spcAft>
              <a:buNone/>
            </a:pPr>
            <a:endParaRPr lang="en-US" altLang="en-US" sz="2200" dirty="0">
              <a:latin typeface="Arial" panose="020B0604020202020204" pitchFamily="34" charset="0"/>
              <a:cs typeface="Arial" panose="020B0604020202020204" pitchFamily="34" charset="0"/>
              <a:sym typeface="Segoe UI" panose="020B0502040204020203" pitchFamily="34" charset="0"/>
            </a:endParaRPr>
          </a:p>
          <a:p>
            <a:pPr marL="0" indent="0">
              <a:spcAft>
                <a:spcPct val="0"/>
              </a:spcAft>
              <a:buNone/>
            </a:pPr>
            <a:r>
              <a:rPr lang="en-US" altLang="en-US" sz="2200" b="1" dirty="0">
                <a:latin typeface="Arial" panose="020B0604020202020204" pitchFamily="34" charset="0"/>
                <a:cs typeface="Arial" panose="020B0604020202020204" pitchFamily="34" charset="0"/>
                <a:sym typeface="Segoe UI" panose="020B0502040204020203" pitchFamily="34" charset="0"/>
              </a:rPr>
              <a:t>AIDS</a:t>
            </a:r>
            <a:r>
              <a:rPr lang="en-US" altLang="en-US" sz="2200" b="1" dirty="0">
                <a:solidFill>
                  <a:srgbClr val="C00000"/>
                </a:solidFill>
                <a:latin typeface="Arial" panose="020B0604020202020204" pitchFamily="34" charset="0"/>
                <a:cs typeface="Arial" panose="020B0604020202020204" pitchFamily="34" charset="0"/>
                <a:sym typeface="Segoe UI" panose="020B0502040204020203" pitchFamily="34" charset="0"/>
              </a:rPr>
              <a:t>Vu</a:t>
            </a:r>
            <a:r>
              <a:rPr lang="en-US" altLang="en-US" sz="2200" dirty="0">
                <a:latin typeface="Arial" panose="020B0604020202020204" pitchFamily="34" charset="0"/>
                <a:cs typeface="Arial" panose="020B0604020202020204" pitchFamily="34" charset="0"/>
                <a:sym typeface="Segoe UI" panose="020B0502040204020203" pitchFamily="34" charset="0"/>
              </a:rPr>
              <a:t> provides users with an intuitive, visual way to connect with complex information about persons living with diagnosed HIV and new HIV diagnoses at national, state, and local levels.</a:t>
            </a:r>
          </a:p>
        </p:txBody>
      </p:sp>
    </p:spTree>
    <p:extLst>
      <p:ext uri="{BB962C8B-B14F-4D97-AF65-F5344CB8AC3E}">
        <p14:creationId xmlns:p14="http://schemas.microsoft.com/office/powerpoint/2010/main" val="7837188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40" bIns="91440">
            <a:noAutofit/>
          </a:bodyPr>
          <a:lstStyle/>
          <a:p>
            <a:pPr algn="ctr"/>
            <a:r>
              <a:rPr lang="en-US" sz="2600" dirty="0">
                <a:solidFill>
                  <a:schemeClr val="bg1"/>
                </a:solidFill>
                <a:latin typeface="Arial" panose="020B0604020202020204" pitchFamily="34" charset="0"/>
                <a:cs typeface="Arial" panose="020B0604020202020204" pitchFamily="34" charset="0"/>
              </a:rPr>
              <a:t>Rates of Persons, aged 45-54, Living with Diagnosed HIV, by County, 2013 </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4646"/>
          <a:stretch/>
        </p:blipFill>
        <p:spPr>
          <a:xfrm>
            <a:off x="701142" y="1168159"/>
            <a:ext cx="7720964" cy="5423142"/>
          </a:xfrm>
          <a:prstGeom prst="rect">
            <a:avLst/>
          </a:prstGeom>
        </p:spPr>
      </p:pic>
    </p:spTree>
    <p:extLst>
      <p:ext uri="{BB962C8B-B14F-4D97-AF65-F5344CB8AC3E}">
        <p14:creationId xmlns:p14="http://schemas.microsoft.com/office/powerpoint/2010/main" val="10513433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40" bIns="91440">
            <a:noAutofit/>
          </a:bodyPr>
          <a:lstStyle/>
          <a:p>
            <a:pPr algn="ctr"/>
            <a:r>
              <a:rPr lang="en-US" sz="2600" dirty="0">
                <a:solidFill>
                  <a:schemeClr val="bg1"/>
                </a:solidFill>
                <a:latin typeface="Arial" panose="020B0604020202020204" pitchFamily="34" charset="0"/>
                <a:cs typeface="Arial" panose="020B0604020202020204" pitchFamily="34" charset="0"/>
              </a:rPr>
              <a:t>Rates of Persons, </a:t>
            </a:r>
            <a:r>
              <a:rPr lang="en-US" sz="2600" dirty="0">
                <a:latin typeface="Arial" panose="020B0604020202020204" pitchFamily="34" charset="0"/>
                <a:cs typeface="Arial" panose="020B0604020202020204" pitchFamily="34" charset="0"/>
              </a:rPr>
              <a:t>a</a:t>
            </a:r>
            <a:r>
              <a:rPr lang="en-US" sz="2600" dirty="0">
                <a:solidFill>
                  <a:schemeClr val="bg1"/>
                </a:solidFill>
                <a:latin typeface="Arial" panose="020B0604020202020204" pitchFamily="34" charset="0"/>
                <a:cs typeface="Arial" panose="020B0604020202020204" pitchFamily="34" charset="0"/>
              </a:rPr>
              <a:t>ged 55 &amp; older, </a:t>
            </a:r>
            <a:r>
              <a:rPr lang="en-US" sz="2600" dirty="0">
                <a:latin typeface="Arial" panose="020B0604020202020204" pitchFamily="34" charset="0"/>
                <a:cs typeface="Arial" panose="020B0604020202020204" pitchFamily="34" charset="0"/>
              </a:rPr>
              <a:t>L</a:t>
            </a:r>
            <a:r>
              <a:rPr lang="en-US" sz="2600" dirty="0">
                <a:solidFill>
                  <a:schemeClr val="bg1"/>
                </a:solidFill>
                <a:latin typeface="Arial" panose="020B0604020202020204" pitchFamily="34" charset="0"/>
                <a:cs typeface="Arial" panose="020B0604020202020204" pitchFamily="34" charset="0"/>
              </a:rPr>
              <a:t>iving with Diagnosed HIV, by County, 2013 </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3657"/>
          <a:stretch/>
        </p:blipFill>
        <p:spPr>
          <a:xfrm>
            <a:off x="704403" y="1095374"/>
            <a:ext cx="7734968" cy="5495926"/>
          </a:xfrm>
          <a:prstGeom prst="rect">
            <a:avLst/>
          </a:prstGeom>
        </p:spPr>
      </p:pic>
    </p:spTree>
    <p:extLst>
      <p:ext uri="{BB962C8B-B14F-4D97-AF65-F5344CB8AC3E}">
        <p14:creationId xmlns:p14="http://schemas.microsoft.com/office/powerpoint/2010/main" val="21905172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40" bIns="91440">
            <a:noAutofit/>
          </a:bodyPr>
          <a:lstStyle/>
          <a:p>
            <a:pPr algn="ctr"/>
            <a:r>
              <a:rPr lang="en-US" sz="2600" dirty="0">
                <a:solidFill>
                  <a:schemeClr val="bg1"/>
                </a:solidFill>
                <a:latin typeface="Arial" panose="020B0604020202020204" pitchFamily="34" charset="0"/>
                <a:cs typeface="Arial" panose="020B0604020202020204" pitchFamily="34" charset="0"/>
              </a:rPr>
              <a:t>Rates of Males </a:t>
            </a:r>
            <a:r>
              <a:rPr lang="en-US" sz="2600" dirty="0">
                <a:latin typeface="Arial" panose="020B0604020202020204" pitchFamily="34" charset="0"/>
                <a:cs typeface="Arial" panose="020B0604020202020204" pitchFamily="34" charset="0"/>
              </a:rPr>
              <a:t>L</a:t>
            </a:r>
            <a:r>
              <a:rPr lang="en-US" sz="2600" dirty="0">
                <a:solidFill>
                  <a:schemeClr val="bg1"/>
                </a:solidFill>
                <a:latin typeface="Arial" panose="020B0604020202020204" pitchFamily="34" charset="0"/>
                <a:cs typeface="Arial" panose="020B0604020202020204" pitchFamily="34" charset="0"/>
              </a:rPr>
              <a:t>iving with Diagnosed HIV, </a:t>
            </a:r>
            <a:br>
              <a:rPr lang="en-US" sz="2600" dirty="0">
                <a:solidFill>
                  <a:schemeClr val="bg1"/>
                </a:solidFill>
                <a:latin typeface="Arial" panose="020B0604020202020204" pitchFamily="34" charset="0"/>
                <a:cs typeface="Arial" panose="020B0604020202020204" pitchFamily="34" charset="0"/>
              </a:rPr>
            </a:br>
            <a:r>
              <a:rPr lang="en-US" sz="2600" dirty="0">
                <a:solidFill>
                  <a:schemeClr val="bg1"/>
                </a:solidFill>
                <a:latin typeface="Arial" panose="020B0604020202020204" pitchFamily="34" charset="0"/>
                <a:cs typeface="Arial" panose="020B0604020202020204" pitchFamily="34" charset="0"/>
              </a:rPr>
              <a:t>by County, 2013</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4399"/>
          <a:stretch/>
        </p:blipFill>
        <p:spPr>
          <a:xfrm>
            <a:off x="701477" y="1130299"/>
            <a:ext cx="7752407" cy="5461001"/>
          </a:xfrm>
          <a:prstGeom prst="rect">
            <a:avLst/>
          </a:prstGeom>
        </p:spPr>
      </p:pic>
    </p:spTree>
    <p:extLst>
      <p:ext uri="{BB962C8B-B14F-4D97-AF65-F5344CB8AC3E}">
        <p14:creationId xmlns:p14="http://schemas.microsoft.com/office/powerpoint/2010/main" val="34902388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40" bIns="91440">
            <a:noAutofit/>
          </a:bodyPr>
          <a:lstStyle/>
          <a:p>
            <a:pPr algn="ctr"/>
            <a:r>
              <a:rPr lang="en-US" sz="2600" dirty="0">
                <a:solidFill>
                  <a:schemeClr val="bg1"/>
                </a:solidFill>
                <a:latin typeface="Arial" panose="020B0604020202020204" pitchFamily="34" charset="0"/>
                <a:cs typeface="Arial" panose="020B0604020202020204" pitchFamily="34" charset="0"/>
              </a:rPr>
              <a:t>Rates of Females Living with Diagnosed HIV, </a:t>
            </a:r>
            <a:br>
              <a:rPr lang="en-US" sz="2600" dirty="0">
                <a:solidFill>
                  <a:schemeClr val="bg1"/>
                </a:solidFill>
                <a:latin typeface="Arial" panose="020B0604020202020204" pitchFamily="34" charset="0"/>
                <a:cs typeface="Arial" panose="020B0604020202020204" pitchFamily="34" charset="0"/>
              </a:rPr>
            </a:br>
            <a:r>
              <a:rPr lang="en-US" sz="2600" dirty="0">
                <a:solidFill>
                  <a:schemeClr val="bg1"/>
                </a:solidFill>
                <a:latin typeface="Arial" panose="020B0604020202020204" pitchFamily="34" charset="0"/>
                <a:cs typeface="Arial" panose="020B0604020202020204" pitchFamily="34" charset="0"/>
              </a:rPr>
              <a:t>by County, 2013</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4894"/>
          <a:stretch/>
        </p:blipFill>
        <p:spPr>
          <a:xfrm>
            <a:off x="698053" y="1157296"/>
            <a:ext cx="7760147" cy="5434876"/>
          </a:xfrm>
          <a:prstGeom prst="rect">
            <a:avLst/>
          </a:prstGeom>
        </p:spPr>
      </p:pic>
    </p:spTree>
    <p:extLst>
      <p:ext uri="{BB962C8B-B14F-4D97-AF65-F5344CB8AC3E}">
        <p14:creationId xmlns:p14="http://schemas.microsoft.com/office/powerpoint/2010/main" val="14820372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06534" y="1399032"/>
            <a:ext cx="3048000" cy="276999"/>
          </a:xfrm>
          <a:prstGeom prst="rect">
            <a:avLst/>
          </a:prstGeom>
          <a:noFill/>
        </p:spPr>
        <p:txBody>
          <a:bodyPr wrap="square" rtlCol="0">
            <a:spAutoFit/>
          </a:bodyPr>
          <a:lstStyle/>
          <a:p>
            <a:r>
              <a:rPr lang="en-US" sz="1200" b="1" dirty="0">
                <a:latin typeface="Arial" pitchFamily="34" charset="0"/>
              </a:rPr>
              <a:t>Persons Living with Diagnosed HIV</a:t>
            </a:r>
          </a:p>
        </p:txBody>
      </p:sp>
      <p:sp>
        <p:nvSpPr>
          <p:cNvPr id="13" name="TextBox 12"/>
          <p:cNvSpPr txBox="1"/>
          <p:nvPr/>
        </p:nvSpPr>
        <p:spPr>
          <a:xfrm>
            <a:off x="6105523" y="1399032"/>
            <a:ext cx="3276600" cy="276999"/>
          </a:xfrm>
          <a:prstGeom prst="rect">
            <a:avLst/>
          </a:prstGeom>
          <a:noFill/>
        </p:spPr>
        <p:txBody>
          <a:bodyPr wrap="square" rtlCol="0">
            <a:spAutoFit/>
          </a:bodyPr>
          <a:lstStyle/>
          <a:p>
            <a:r>
              <a:rPr lang="en-US" sz="1200" b="1" dirty="0">
                <a:latin typeface="Arial" pitchFamily="34" charset="0"/>
              </a:rPr>
              <a:t>Poverty Rates</a:t>
            </a:r>
          </a:p>
        </p:txBody>
      </p:sp>
      <p:sp>
        <p:nvSpPr>
          <p:cNvPr id="14" name="Title 1"/>
          <p:cNvSpPr>
            <a:spLocks noGrp="1"/>
          </p:cNvSpPr>
          <p:nvPr>
            <p:ph type="title"/>
          </p:nvPr>
        </p:nvSpPr>
        <p:spPr/>
        <p:txBody>
          <a:bodyPr tIns="91440" bIns="91440">
            <a:noAutofit/>
          </a:bodyPr>
          <a:lstStyle/>
          <a:p>
            <a:pPr algn="ctr"/>
            <a:r>
              <a:rPr lang="en-US" sz="2600" dirty="0">
                <a:solidFill>
                  <a:schemeClr val="bg1"/>
                </a:solidFill>
                <a:latin typeface="Arial" panose="020B0604020202020204" pitchFamily="34" charset="0"/>
                <a:cs typeface="Arial" panose="020B0604020202020204" pitchFamily="34" charset="0"/>
              </a:rPr>
              <a:t>Rates of Persons </a:t>
            </a:r>
            <a:r>
              <a:rPr lang="en-US" sz="2600" dirty="0">
                <a:latin typeface="Arial" panose="020B0604020202020204" pitchFamily="34" charset="0"/>
                <a:cs typeface="Arial" panose="020B0604020202020204" pitchFamily="34" charset="0"/>
              </a:rPr>
              <a:t>L</a:t>
            </a:r>
            <a:r>
              <a:rPr lang="en-US" sz="2600" dirty="0">
                <a:solidFill>
                  <a:schemeClr val="bg1"/>
                </a:solidFill>
                <a:latin typeface="Arial" panose="020B0604020202020204" pitchFamily="34" charset="0"/>
                <a:cs typeface="Arial" panose="020B0604020202020204" pitchFamily="34" charset="0"/>
              </a:rPr>
              <a:t>iving with Diagnosed HIV &amp; </a:t>
            </a:r>
            <a:br>
              <a:rPr lang="en-US" sz="2600" dirty="0">
                <a:solidFill>
                  <a:schemeClr val="bg1"/>
                </a:solidFill>
                <a:latin typeface="Arial" panose="020B0604020202020204" pitchFamily="34" charset="0"/>
                <a:cs typeface="Arial" panose="020B0604020202020204" pitchFamily="34" charset="0"/>
              </a:rPr>
            </a:br>
            <a:r>
              <a:rPr lang="en-US" sz="2600" dirty="0">
                <a:solidFill>
                  <a:schemeClr val="bg1"/>
                </a:solidFill>
                <a:latin typeface="Arial" panose="020B0604020202020204" pitchFamily="34" charset="0"/>
                <a:cs typeface="Arial" panose="020B0604020202020204" pitchFamily="34" charset="0"/>
              </a:rPr>
              <a:t>Poverty Rates, by County, 2013</a:t>
            </a:r>
          </a:p>
        </p:txBody>
      </p:sp>
      <p:sp>
        <p:nvSpPr>
          <p:cNvPr id="2" name="AutoShape 2" descr="Displaying AIDSVu.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624" b="22016"/>
          <a:stretch/>
        </p:blipFill>
        <p:spPr>
          <a:xfrm>
            <a:off x="4458953" y="1786687"/>
            <a:ext cx="4664660" cy="2355405"/>
          </a:xfrm>
          <a:prstGeom prst="rect">
            <a:avLst/>
          </a:prstGeom>
        </p:spPr>
      </p:pic>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t="83010"/>
          <a:stretch/>
        </p:blipFill>
        <p:spPr>
          <a:xfrm>
            <a:off x="4539589" y="4142092"/>
            <a:ext cx="4503387" cy="626618"/>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t="14343" b="25763"/>
          <a:stretch/>
        </p:blipFill>
        <p:spPr>
          <a:xfrm>
            <a:off x="69850" y="1859279"/>
            <a:ext cx="4321369" cy="2129917"/>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t="78145" b="1"/>
          <a:stretch/>
        </p:blipFill>
        <p:spPr>
          <a:xfrm>
            <a:off x="132673" y="4176426"/>
            <a:ext cx="4321369" cy="777177"/>
          </a:xfrm>
          <a:prstGeom prst="rect">
            <a:avLst/>
          </a:prstGeom>
        </p:spPr>
      </p:pic>
    </p:spTree>
    <p:extLst>
      <p:ext uri="{BB962C8B-B14F-4D97-AF65-F5344CB8AC3E}">
        <p14:creationId xmlns:p14="http://schemas.microsoft.com/office/powerpoint/2010/main" val="36170172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5486398" y="1399032"/>
            <a:ext cx="3276600" cy="276999"/>
          </a:xfrm>
          <a:prstGeom prst="rect">
            <a:avLst/>
          </a:prstGeom>
          <a:noFill/>
        </p:spPr>
        <p:txBody>
          <a:bodyPr wrap="square" rtlCol="0">
            <a:spAutoFit/>
          </a:bodyPr>
          <a:lstStyle/>
          <a:p>
            <a:r>
              <a:rPr lang="en-US" sz="1200" b="1" dirty="0">
                <a:latin typeface="Arial" pitchFamily="34" charset="0"/>
              </a:rPr>
              <a:t>Percent with High School Education</a:t>
            </a:r>
          </a:p>
        </p:txBody>
      </p:sp>
      <p:sp>
        <p:nvSpPr>
          <p:cNvPr id="14" name="Title 1"/>
          <p:cNvSpPr>
            <a:spLocks noGrp="1"/>
          </p:cNvSpPr>
          <p:nvPr>
            <p:ph type="title"/>
          </p:nvPr>
        </p:nvSpPr>
        <p:spPr>
          <a:xfrm>
            <a:off x="828675" y="92325"/>
            <a:ext cx="7486650" cy="860611"/>
          </a:xfrm>
        </p:spPr>
        <p:txBody>
          <a:bodyPr tIns="91440" bIns="91440">
            <a:noAutofit/>
          </a:bodyPr>
          <a:lstStyle/>
          <a:p>
            <a:pPr algn="ctr"/>
            <a:r>
              <a:rPr lang="en-US" sz="2600" dirty="0">
                <a:solidFill>
                  <a:schemeClr val="bg1"/>
                </a:solidFill>
                <a:latin typeface="Arial" panose="020B0604020202020204" pitchFamily="34" charset="0"/>
                <a:cs typeface="Arial" panose="020B0604020202020204" pitchFamily="34" charset="0"/>
              </a:rPr>
              <a:t>Rates of Persons </a:t>
            </a:r>
            <a:r>
              <a:rPr lang="en-US" sz="2600" dirty="0">
                <a:latin typeface="Arial" panose="020B0604020202020204" pitchFamily="34" charset="0"/>
                <a:cs typeface="Arial" panose="020B0604020202020204" pitchFamily="34" charset="0"/>
              </a:rPr>
              <a:t>L</a:t>
            </a:r>
            <a:r>
              <a:rPr lang="en-US" sz="2600" dirty="0">
                <a:solidFill>
                  <a:schemeClr val="bg1"/>
                </a:solidFill>
                <a:latin typeface="Arial" panose="020B0604020202020204" pitchFamily="34" charset="0"/>
                <a:cs typeface="Arial" panose="020B0604020202020204" pitchFamily="34" charset="0"/>
              </a:rPr>
              <a:t>iving with Diagnosed HIV &amp; </a:t>
            </a:r>
            <a:br>
              <a:rPr lang="en-US" sz="2600" dirty="0">
                <a:solidFill>
                  <a:schemeClr val="bg1"/>
                </a:solidFill>
                <a:latin typeface="Arial" panose="020B0604020202020204" pitchFamily="34" charset="0"/>
                <a:cs typeface="Arial" panose="020B0604020202020204" pitchFamily="34" charset="0"/>
              </a:rPr>
            </a:br>
            <a:r>
              <a:rPr lang="en-US" sz="2600" dirty="0">
                <a:solidFill>
                  <a:schemeClr val="bg1"/>
                </a:solidFill>
                <a:latin typeface="Arial" panose="020B0604020202020204" pitchFamily="34" charset="0"/>
                <a:cs typeface="Arial" panose="020B0604020202020204" pitchFamily="34" charset="0"/>
              </a:rPr>
              <a:t>Percent with High School Education, by County, 2013</a:t>
            </a:r>
          </a:p>
        </p:txBody>
      </p:sp>
      <p:sp>
        <p:nvSpPr>
          <p:cNvPr id="2" name="AutoShape 2" descr="Displaying AIDSVu.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TextBox 20"/>
          <p:cNvSpPr txBox="1"/>
          <p:nvPr/>
        </p:nvSpPr>
        <p:spPr>
          <a:xfrm>
            <a:off x="706534" y="1399032"/>
            <a:ext cx="3048000" cy="276999"/>
          </a:xfrm>
          <a:prstGeom prst="rect">
            <a:avLst/>
          </a:prstGeom>
          <a:noFill/>
        </p:spPr>
        <p:txBody>
          <a:bodyPr wrap="square" rtlCol="0">
            <a:spAutoFit/>
          </a:bodyPr>
          <a:lstStyle/>
          <a:p>
            <a:r>
              <a:rPr lang="en-US" sz="1200" b="1" dirty="0">
                <a:latin typeface="Arial" pitchFamily="34" charset="0"/>
              </a:rPr>
              <a:t>Persons Living with Diagnosed HIV</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130"/>
          <a:stretch/>
        </p:blipFill>
        <p:spPr>
          <a:xfrm>
            <a:off x="4572000" y="1859279"/>
            <a:ext cx="4413449" cy="3046096"/>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14343" b="25763"/>
          <a:stretch/>
        </p:blipFill>
        <p:spPr>
          <a:xfrm>
            <a:off x="69850" y="1859279"/>
            <a:ext cx="4321369" cy="2129917"/>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t="78145" b="1"/>
          <a:stretch/>
        </p:blipFill>
        <p:spPr>
          <a:xfrm>
            <a:off x="160240" y="4280597"/>
            <a:ext cx="4321369" cy="777177"/>
          </a:xfrm>
          <a:prstGeom prst="rect">
            <a:avLst/>
          </a:prstGeom>
        </p:spPr>
      </p:pic>
    </p:spTree>
    <p:extLst>
      <p:ext uri="{BB962C8B-B14F-4D97-AF65-F5344CB8AC3E}">
        <p14:creationId xmlns:p14="http://schemas.microsoft.com/office/powerpoint/2010/main" val="26713071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5596126" y="1399031"/>
            <a:ext cx="3276600" cy="276999"/>
          </a:xfrm>
          <a:prstGeom prst="rect">
            <a:avLst/>
          </a:prstGeom>
          <a:noFill/>
        </p:spPr>
        <p:txBody>
          <a:bodyPr wrap="square" rtlCol="0">
            <a:spAutoFit/>
          </a:bodyPr>
          <a:lstStyle/>
          <a:p>
            <a:r>
              <a:rPr lang="en-US" sz="1200" b="1" dirty="0">
                <a:latin typeface="Arial" pitchFamily="34" charset="0"/>
              </a:rPr>
              <a:t>Median Household Income</a:t>
            </a:r>
          </a:p>
        </p:txBody>
      </p:sp>
      <p:sp>
        <p:nvSpPr>
          <p:cNvPr id="14" name="Title 1"/>
          <p:cNvSpPr>
            <a:spLocks noGrp="1"/>
          </p:cNvSpPr>
          <p:nvPr>
            <p:ph type="title"/>
          </p:nvPr>
        </p:nvSpPr>
        <p:spPr/>
        <p:txBody>
          <a:bodyPr tIns="91440" bIns="91440">
            <a:noAutofit/>
          </a:bodyPr>
          <a:lstStyle/>
          <a:p>
            <a:pPr algn="ctr"/>
            <a:r>
              <a:rPr lang="en-US" sz="2600" dirty="0">
                <a:solidFill>
                  <a:schemeClr val="bg1"/>
                </a:solidFill>
                <a:latin typeface="Arial" panose="020B0604020202020204" pitchFamily="34" charset="0"/>
                <a:cs typeface="Arial" panose="020B0604020202020204" pitchFamily="34" charset="0"/>
              </a:rPr>
              <a:t>Rates of Persons </a:t>
            </a:r>
            <a:r>
              <a:rPr lang="en-US" sz="2600" dirty="0">
                <a:latin typeface="Arial" panose="020B0604020202020204" pitchFamily="34" charset="0"/>
                <a:cs typeface="Arial" panose="020B0604020202020204" pitchFamily="34" charset="0"/>
              </a:rPr>
              <a:t>L</a:t>
            </a:r>
            <a:r>
              <a:rPr lang="en-US" sz="2600" dirty="0">
                <a:solidFill>
                  <a:schemeClr val="bg1"/>
                </a:solidFill>
                <a:latin typeface="Arial" panose="020B0604020202020204" pitchFamily="34" charset="0"/>
                <a:cs typeface="Arial" panose="020B0604020202020204" pitchFamily="34" charset="0"/>
              </a:rPr>
              <a:t>iving with Diagnosed HIV &amp; </a:t>
            </a:r>
            <a:br>
              <a:rPr lang="en-US" sz="2600" dirty="0">
                <a:solidFill>
                  <a:schemeClr val="bg1"/>
                </a:solidFill>
                <a:latin typeface="Arial" panose="020B0604020202020204" pitchFamily="34" charset="0"/>
                <a:cs typeface="Arial" panose="020B0604020202020204" pitchFamily="34" charset="0"/>
              </a:rPr>
            </a:br>
            <a:r>
              <a:rPr lang="en-US" sz="2600" dirty="0">
                <a:solidFill>
                  <a:schemeClr val="bg1"/>
                </a:solidFill>
                <a:latin typeface="Arial" panose="020B0604020202020204" pitchFamily="34" charset="0"/>
                <a:cs typeface="Arial" panose="020B0604020202020204" pitchFamily="34" charset="0"/>
              </a:rPr>
              <a:t>Median Household Income, by County, 2013</a:t>
            </a:r>
          </a:p>
        </p:txBody>
      </p:sp>
      <p:sp>
        <p:nvSpPr>
          <p:cNvPr id="2" name="AutoShape 2" descr="Displaying AIDSVu.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TextBox 19"/>
          <p:cNvSpPr txBox="1"/>
          <p:nvPr/>
        </p:nvSpPr>
        <p:spPr>
          <a:xfrm>
            <a:off x="706534" y="1399032"/>
            <a:ext cx="3048000" cy="276999"/>
          </a:xfrm>
          <a:prstGeom prst="rect">
            <a:avLst/>
          </a:prstGeom>
          <a:noFill/>
        </p:spPr>
        <p:txBody>
          <a:bodyPr wrap="square" rtlCol="0">
            <a:spAutoFit/>
          </a:bodyPr>
          <a:lstStyle/>
          <a:p>
            <a:r>
              <a:rPr lang="en-US" sz="1200" b="1" dirty="0">
                <a:latin typeface="Arial" pitchFamily="34" charset="0"/>
              </a:rPr>
              <a:t>Persons Living with Diagnosed HIV</a:t>
            </a:r>
          </a:p>
        </p:txBody>
      </p:sp>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t="14343" b="25763"/>
          <a:stretch/>
        </p:blipFill>
        <p:spPr>
          <a:xfrm>
            <a:off x="69850" y="1859279"/>
            <a:ext cx="4321369" cy="2129917"/>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15635"/>
          <a:stretch/>
        </p:blipFill>
        <p:spPr>
          <a:xfrm>
            <a:off x="4572000" y="1833879"/>
            <a:ext cx="4424168" cy="3071496"/>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78145" b="1"/>
          <a:stretch/>
        </p:blipFill>
        <p:spPr>
          <a:xfrm>
            <a:off x="160240" y="4280597"/>
            <a:ext cx="4321369" cy="777177"/>
          </a:xfrm>
          <a:prstGeom prst="rect">
            <a:avLst/>
          </a:prstGeom>
        </p:spPr>
      </p:pic>
    </p:spTree>
    <p:extLst>
      <p:ext uri="{BB962C8B-B14F-4D97-AF65-F5344CB8AC3E}">
        <p14:creationId xmlns:p14="http://schemas.microsoft.com/office/powerpoint/2010/main" val="34667390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5486398" y="1399032"/>
            <a:ext cx="3276600" cy="276999"/>
          </a:xfrm>
          <a:prstGeom prst="rect">
            <a:avLst/>
          </a:prstGeom>
          <a:noFill/>
        </p:spPr>
        <p:txBody>
          <a:bodyPr wrap="square" rtlCol="0">
            <a:spAutoFit/>
          </a:bodyPr>
          <a:lstStyle/>
          <a:p>
            <a:r>
              <a:rPr lang="en-US" sz="1200" b="1" dirty="0">
                <a:latin typeface="Arial" pitchFamily="34" charset="0"/>
              </a:rPr>
              <a:t>Population without Health Insurance</a:t>
            </a:r>
          </a:p>
        </p:txBody>
      </p:sp>
      <p:sp>
        <p:nvSpPr>
          <p:cNvPr id="14" name="Title 1"/>
          <p:cNvSpPr>
            <a:spLocks noGrp="1"/>
          </p:cNvSpPr>
          <p:nvPr>
            <p:ph type="title"/>
          </p:nvPr>
        </p:nvSpPr>
        <p:spPr/>
        <p:txBody>
          <a:bodyPr tIns="91440" bIns="91440">
            <a:normAutofit fontScale="90000"/>
          </a:bodyPr>
          <a:lstStyle/>
          <a:p>
            <a:pPr algn="ctr"/>
            <a:r>
              <a:rPr lang="en-US" sz="2600" dirty="0">
                <a:solidFill>
                  <a:schemeClr val="bg1"/>
                </a:solidFill>
                <a:latin typeface="Arial" panose="020B0604020202020204" pitchFamily="34" charset="0"/>
                <a:cs typeface="Arial" panose="020B0604020202020204" pitchFamily="34" charset="0"/>
              </a:rPr>
              <a:t>Rates of Persons </a:t>
            </a:r>
            <a:r>
              <a:rPr lang="en-US" sz="2600" dirty="0">
                <a:latin typeface="Arial" panose="020B0604020202020204" pitchFamily="34" charset="0"/>
                <a:cs typeface="Arial" panose="020B0604020202020204" pitchFamily="34" charset="0"/>
              </a:rPr>
              <a:t>L</a:t>
            </a:r>
            <a:r>
              <a:rPr lang="en-US" sz="2600" dirty="0">
                <a:solidFill>
                  <a:schemeClr val="bg1"/>
                </a:solidFill>
                <a:latin typeface="Arial" panose="020B0604020202020204" pitchFamily="34" charset="0"/>
                <a:cs typeface="Arial" panose="020B0604020202020204" pitchFamily="34" charset="0"/>
              </a:rPr>
              <a:t>iving with Diagnosed HIV &amp; Percent of Population without Health Insurance, by County, 2013</a:t>
            </a:r>
          </a:p>
        </p:txBody>
      </p:sp>
      <p:sp>
        <p:nvSpPr>
          <p:cNvPr id="2" name="AutoShape 2" descr="Displaying AIDSVu.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TextBox 18"/>
          <p:cNvSpPr txBox="1"/>
          <p:nvPr/>
        </p:nvSpPr>
        <p:spPr>
          <a:xfrm>
            <a:off x="706534" y="1399032"/>
            <a:ext cx="3048000" cy="276999"/>
          </a:xfrm>
          <a:prstGeom prst="rect">
            <a:avLst/>
          </a:prstGeom>
          <a:noFill/>
        </p:spPr>
        <p:txBody>
          <a:bodyPr wrap="square" rtlCol="0">
            <a:spAutoFit/>
          </a:bodyPr>
          <a:lstStyle/>
          <a:p>
            <a:r>
              <a:rPr lang="en-US" sz="1200" b="1" dirty="0">
                <a:latin typeface="Arial" pitchFamily="34" charset="0"/>
              </a:rPr>
              <a:t>Persons Living with Diagnosed HIV</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5388"/>
          <a:stretch/>
        </p:blipFill>
        <p:spPr>
          <a:xfrm>
            <a:off x="4572000" y="1833314"/>
            <a:ext cx="4412052" cy="3072061"/>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14343" b="25763"/>
          <a:stretch/>
        </p:blipFill>
        <p:spPr>
          <a:xfrm>
            <a:off x="69850" y="1859279"/>
            <a:ext cx="4321369" cy="2129917"/>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t="78145" b="1"/>
          <a:stretch/>
        </p:blipFill>
        <p:spPr>
          <a:xfrm>
            <a:off x="160240" y="4280597"/>
            <a:ext cx="4321369" cy="777177"/>
          </a:xfrm>
          <a:prstGeom prst="rect">
            <a:avLst/>
          </a:prstGeom>
        </p:spPr>
      </p:pic>
    </p:spTree>
    <p:extLst>
      <p:ext uri="{BB962C8B-B14F-4D97-AF65-F5344CB8AC3E}">
        <p14:creationId xmlns:p14="http://schemas.microsoft.com/office/powerpoint/2010/main" val="37165764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5867400" y="1399032"/>
            <a:ext cx="3276600" cy="276999"/>
          </a:xfrm>
          <a:prstGeom prst="rect">
            <a:avLst/>
          </a:prstGeom>
          <a:noFill/>
        </p:spPr>
        <p:txBody>
          <a:bodyPr wrap="square" rtlCol="0">
            <a:spAutoFit/>
          </a:bodyPr>
          <a:lstStyle/>
          <a:p>
            <a:r>
              <a:rPr lang="en-US" sz="1200" b="1" dirty="0">
                <a:latin typeface="Arial" pitchFamily="34" charset="0"/>
              </a:rPr>
              <a:t>Income Inequality</a:t>
            </a:r>
          </a:p>
        </p:txBody>
      </p:sp>
      <p:sp>
        <p:nvSpPr>
          <p:cNvPr id="14" name="Title 1"/>
          <p:cNvSpPr>
            <a:spLocks noGrp="1"/>
          </p:cNvSpPr>
          <p:nvPr>
            <p:ph type="title"/>
          </p:nvPr>
        </p:nvSpPr>
        <p:spPr/>
        <p:txBody>
          <a:bodyPr tIns="91440" bIns="91440">
            <a:normAutofit fontScale="90000"/>
          </a:bodyPr>
          <a:lstStyle/>
          <a:p>
            <a:pPr algn="ctr"/>
            <a:r>
              <a:rPr lang="en-US" sz="2600" dirty="0">
                <a:solidFill>
                  <a:schemeClr val="bg1"/>
                </a:solidFill>
                <a:latin typeface="Arial" panose="020B0604020202020204" pitchFamily="34" charset="0"/>
                <a:cs typeface="Arial" panose="020B0604020202020204" pitchFamily="34" charset="0"/>
              </a:rPr>
              <a:t>Rates of Persons living with Diagnosed HIV &amp; </a:t>
            </a:r>
            <a:br>
              <a:rPr lang="en-US" sz="2600" dirty="0">
                <a:solidFill>
                  <a:schemeClr val="bg1"/>
                </a:solidFill>
                <a:latin typeface="Arial" panose="020B0604020202020204" pitchFamily="34" charset="0"/>
                <a:cs typeface="Arial" panose="020B0604020202020204" pitchFamily="34" charset="0"/>
              </a:rPr>
            </a:br>
            <a:r>
              <a:rPr lang="en-US" sz="2600" dirty="0">
                <a:solidFill>
                  <a:schemeClr val="bg1"/>
                </a:solidFill>
                <a:latin typeface="Arial" panose="020B0604020202020204" pitchFamily="34" charset="0"/>
                <a:cs typeface="Arial" panose="020B0604020202020204" pitchFamily="34" charset="0"/>
              </a:rPr>
              <a:t>Income Inequality (Gini Coefficient), by County, 2013</a:t>
            </a:r>
          </a:p>
        </p:txBody>
      </p:sp>
      <p:sp>
        <p:nvSpPr>
          <p:cNvPr id="2" name="AutoShape 2" descr="Displaying AIDSVu.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TextBox 18"/>
          <p:cNvSpPr txBox="1"/>
          <p:nvPr/>
        </p:nvSpPr>
        <p:spPr>
          <a:xfrm>
            <a:off x="706534" y="1399032"/>
            <a:ext cx="3048000" cy="276999"/>
          </a:xfrm>
          <a:prstGeom prst="rect">
            <a:avLst/>
          </a:prstGeom>
          <a:noFill/>
        </p:spPr>
        <p:txBody>
          <a:bodyPr wrap="square" rtlCol="0">
            <a:spAutoFit/>
          </a:bodyPr>
          <a:lstStyle/>
          <a:p>
            <a:r>
              <a:rPr lang="en-US" sz="1200" b="1" dirty="0">
                <a:latin typeface="Arial" pitchFamily="34" charset="0"/>
              </a:rPr>
              <a:t>Persons Living with Diagnosed HIV</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5388"/>
          <a:stretch/>
        </p:blipFill>
        <p:spPr>
          <a:xfrm>
            <a:off x="4572000" y="1821178"/>
            <a:ext cx="4429482" cy="3084197"/>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14343" b="25763"/>
          <a:stretch/>
        </p:blipFill>
        <p:spPr>
          <a:xfrm>
            <a:off x="69850" y="1859279"/>
            <a:ext cx="4321369" cy="2129917"/>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t="78145" b="1"/>
          <a:stretch/>
        </p:blipFill>
        <p:spPr>
          <a:xfrm>
            <a:off x="160240" y="4280597"/>
            <a:ext cx="4321369" cy="777177"/>
          </a:xfrm>
          <a:prstGeom prst="rect">
            <a:avLst/>
          </a:prstGeom>
        </p:spPr>
      </p:pic>
    </p:spTree>
    <p:extLst>
      <p:ext uri="{BB962C8B-B14F-4D97-AF65-F5344CB8AC3E}">
        <p14:creationId xmlns:p14="http://schemas.microsoft.com/office/powerpoint/2010/main" val="17107788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40" bIns="91440">
            <a:normAutofit fontScale="90000"/>
          </a:bodyPr>
          <a:lstStyle/>
          <a:p>
            <a:pPr algn="ctr"/>
            <a:r>
              <a:rPr lang="en-US" sz="2600" dirty="0">
                <a:solidFill>
                  <a:schemeClr val="bg1"/>
                </a:solidFill>
                <a:latin typeface="Arial" panose="020B0604020202020204" pitchFamily="34" charset="0"/>
                <a:cs typeface="Arial" panose="020B0604020202020204" pitchFamily="34" charset="0"/>
              </a:rPr>
              <a:t>Percent of Males </a:t>
            </a:r>
            <a:r>
              <a:rPr lang="en-US" sz="2600" dirty="0">
                <a:latin typeface="Arial" panose="020B0604020202020204" pitchFamily="34" charset="0"/>
                <a:cs typeface="Arial" panose="020B0604020202020204" pitchFamily="34" charset="0"/>
              </a:rPr>
              <a:t>L</a:t>
            </a:r>
            <a:r>
              <a:rPr lang="en-US" sz="2600" dirty="0">
                <a:solidFill>
                  <a:schemeClr val="bg1"/>
                </a:solidFill>
                <a:latin typeface="Arial" panose="020B0604020202020204" pitchFamily="34" charset="0"/>
                <a:cs typeface="Arial" panose="020B0604020202020204" pitchFamily="34" charset="0"/>
              </a:rPr>
              <a:t>iving with Diagnosed HIV Attributed to Male-to-Male Sexual Contact, by County, 2013</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2174"/>
          <a:stretch/>
        </p:blipFill>
        <p:spPr>
          <a:xfrm>
            <a:off x="828675" y="1123568"/>
            <a:ext cx="7551044" cy="5457418"/>
          </a:xfrm>
          <a:prstGeom prst="rect">
            <a:avLst/>
          </a:prstGeom>
        </p:spPr>
      </p:pic>
    </p:spTree>
    <p:extLst>
      <p:ext uri="{BB962C8B-B14F-4D97-AF65-F5344CB8AC3E}">
        <p14:creationId xmlns:p14="http://schemas.microsoft.com/office/powerpoint/2010/main" val="329179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0" dirty="0"/>
              <a:t>Interactive Maps</a:t>
            </a:r>
          </a:p>
        </p:txBody>
      </p:sp>
      <p:sp>
        <p:nvSpPr>
          <p:cNvPr id="3" name="Content Placeholder 2"/>
          <p:cNvSpPr>
            <a:spLocks noGrp="1"/>
          </p:cNvSpPr>
          <p:nvPr>
            <p:ph idx="1"/>
          </p:nvPr>
        </p:nvSpPr>
        <p:spPr>
          <a:xfrm>
            <a:off x="234777" y="1107637"/>
            <a:ext cx="8662087" cy="5683624"/>
          </a:xfrm>
        </p:spPr>
        <p:txBody>
          <a:bodyPr>
            <a:normAutofit/>
          </a:bodyPr>
          <a:lstStyle/>
          <a:p>
            <a:pPr marL="0" indent="0">
              <a:buNone/>
            </a:pPr>
            <a:r>
              <a:rPr lang="en-US" altLang="en-US" dirty="0">
                <a:solidFill>
                  <a:srgbClr val="C00000"/>
                </a:solidFill>
                <a:sym typeface="Segoe UI" panose="020B0502040204020203" pitchFamily="34" charset="0"/>
              </a:rPr>
              <a:t>National, State, and Local Maps</a:t>
            </a:r>
          </a:p>
          <a:p>
            <a:pPr lvl="1"/>
            <a:r>
              <a:rPr lang="en-US" altLang="en-US" sz="1800" dirty="0">
                <a:sym typeface="Segoe UI" panose="020B0502040204020203" pitchFamily="34" charset="0"/>
              </a:rPr>
              <a:t>Persons living with diagnosed HIV</a:t>
            </a:r>
            <a:br>
              <a:rPr lang="en-US" altLang="en-US" sz="1800" dirty="0">
                <a:sym typeface="Segoe UI" panose="020B0502040204020203" pitchFamily="34" charset="0"/>
              </a:rPr>
            </a:br>
            <a:r>
              <a:rPr lang="en-US" altLang="en-US" sz="1800" dirty="0">
                <a:sym typeface="Segoe UI" panose="020B0502040204020203" pitchFamily="34" charset="0"/>
              </a:rPr>
              <a:t>by state, county, ZIP Code, census tract, </a:t>
            </a:r>
            <a:br>
              <a:rPr lang="en-US" altLang="en-US" sz="1800" dirty="0">
                <a:sym typeface="Segoe UI" panose="020B0502040204020203" pitchFamily="34" charset="0"/>
              </a:rPr>
            </a:br>
            <a:r>
              <a:rPr lang="en-US" altLang="en-US" sz="1800" dirty="0">
                <a:sym typeface="Segoe UI" panose="020B0502040204020203" pitchFamily="34" charset="0"/>
              </a:rPr>
              <a:t>and neighborhood</a:t>
            </a:r>
          </a:p>
          <a:p>
            <a:pPr lvl="1"/>
            <a:r>
              <a:rPr lang="en-US" altLang="en-US" sz="1800" dirty="0">
                <a:sym typeface="Segoe UI" panose="020B0502040204020203" pitchFamily="34" charset="0"/>
              </a:rPr>
              <a:t>Persons newly diagnosed with HIV</a:t>
            </a:r>
            <a:br>
              <a:rPr lang="en-US" altLang="en-US" sz="1800" dirty="0">
                <a:sym typeface="Segoe UI" panose="020B0502040204020203" pitchFamily="34" charset="0"/>
              </a:rPr>
            </a:br>
            <a:r>
              <a:rPr lang="en-US" altLang="en-US" sz="1800" dirty="0">
                <a:sym typeface="Segoe UI" panose="020B0502040204020203" pitchFamily="34" charset="0"/>
              </a:rPr>
              <a:t>by state, county, ZIP Code, census tract, </a:t>
            </a:r>
            <a:br>
              <a:rPr lang="en-US" altLang="en-US" sz="1800" dirty="0">
                <a:sym typeface="Segoe UI" panose="020B0502040204020203" pitchFamily="34" charset="0"/>
              </a:rPr>
            </a:br>
            <a:r>
              <a:rPr lang="en-US" altLang="en-US" sz="1800" dirty="0">
                <a:sym typeface="Segoe UI" panose="020B0502040204020203" pitchFamily="34" charset="0"/>
              </a:rPr>
              <a:t>and neighborhood</a:t>
            </a:r>
          </a:p>
          <a:p>
            <a:pPr lvl="1"/>
            <a:r>
              <a:rPr lang="en-US" altLang="en-US" sz="1800" dirty="0">
                <a:sym typeface="Segoe UI" panose="020B0502040204020203" pitchFamily="34" charset="0"/>
              </a:rPr>
              <a:t>Deaths of persons diagnosed with HIV</a:t>
            </a:r>
          </a:p>
          <a:p>
            <a:pPr lvl="1"/>
            <a:r>
              <a:rPr lang="en-US" altLang="en-US" sz="1800" dirty="0">
                <a:sym typeface="Segoe UI" panose="020B0502040204020203" pitchFamily="34" charset="0"/>
              </a:rPr>
              <a:t>Social determinants of health </a:t>
            </a:r>
            <a:br>
              <a:rPr lang="en-US" altLang="en-US" sz="1800" dirty="0">
                <a:sym typeface="Segoe UI" panose="020B0502040204020203" pitchFamily="34" charset="0"/>
              </a:rPr>
            </a:br>
            <a:r>
              <a:rPr lang="en-US" altLang="en-US" sz="1800" dirty="0">
                <a:sym typeface="Segoe UI" panose="020B0502040204020203" pitchFamily="34" charset="0"/>
              </a:rPr>
              <a:t>(e.g., poverty, insurance, education)</a:t>
            </a:r>
          </a:p>
          <a:p>
            <a:pPr lvl="1"/>
            <a:r>
              <a:rPr lang="en-US" altLang="en-US" sz="1800" dirty="0">
                <a:sym typeface="Segoe UI" panose="020B0502040204020203" pitchFamily="34" charset="0"/>
              </a:rPr>
              <a:t>HIV transmission modes </a:t>
            </a:r>
          </a:p>
          <a:p>
            <a:pPr marL="0" indent="0">
              <a:buNone/>
            </a:pPr>
            <a:r>
              <a:rPr lang="en-US" altLang="en-US" dirty="0">
                <a:solidFill>
                  <a:srgbClr val="C00000"/>
                </a:solidFill>
                <a:sym typeface="Segoe UI" panose="020B0502040204020203" pitchFamily="34" charset="0"/>
              </a:rPr>
              <a:t>Service Locators</a:t>
            </a:r>
          </a:p>
          <a:p>
            <a:pPr lvl="1"/>
            <a:r>
              <a:rPr lang="en-US" altLang="en-US" sz="1800" dirty="0">
                <a:sym typeface="Segoe UI" panose="020B0502040204020203" pitchFamily="34" charset="0"/>
              </a:rPr>
              <a:t>HIV testing and treatment center</a:t>
            </a:r>
            <a:br>
              <a:rPr lang="en-US" altLang="en-US" sz="1800" dirty="0">
                <a:sym typeface="Segoe UI" panose="020B0502040204020203" pitchFamily="34" charset="0"/>
              </a:rPr>
            </a:br>
            <a:r>
              <a:rPr lang="en-US" altLang="en-US" sz="1800" dirty="0">
                <a:sym typeface="Segoe UI" panose="020B0502040204020203" pitchFamily="34" charset="0"/>
              </a:rPr>
              <a:t>locations</a:t>
            </a:r>
          </a:p>
          <a:p>
            <a:pPr lvl="1"/>
            <a:r>
              <a:rPr lang="en-US" altLang="en-US" sz="1800" dirty="0">
                <a:sym typeface="Segoe UI" panose="020B0502040204020203" pitchFamily="34" charset="0"/>
              </a:rPr>
              <a:t>NIH-funded HIV Prevention, </a:t>
            </a:r>
            <a:br>
              <a:rPr lang="en-US" altLang="en-US" sz="1800" dirty="0">
                <a:sym typeface="Segoe UI" panose="020B0502040204020203" pitchFamily="34" charset="0"/>
              </a:rPr>
            </a:br>
            <a:r>
              <a:rPr lang="en-US" altLang="en-US" sz="1800" dirty="0">
                <a:sym typeface="Segoe UI" panose="020B0502040204020203" pitchFamily="34" charset="0"/>
              </a:rPr>
              <a:t>Vaccine &amp; Treatment Trials Sites</a:t>
            </a:r>
          </a:p>
          <a:p>
            <a:pPr lvl="1"/>
            <a:r>
              <a:rPr lang="en-US" altLang="en-US" sz="1800" dirty="0">
                <a:sym typeface="Segoe UI" panose="020B0502040204020203" pitchFamily="34" charset="0"/>
              </a:rPr>
              <a:t>Housing Opportunities for People</a:t>
            </a:r>
            <a:br>
              <a:rPr lang="en-US" altLang="en-US" sz="1800" dirty="0">
                <a:sym typeface="Segoe UI" panose="020B0502040204020203" pitchFamily="34" charset="0"/>
              </a:rPr>
            </a:br>
            <a:r>
              <a:rPr lang="en-US" altLang="en-US" sz="1800" dirty="0">
                <a:sym typeface="Segoe UI" panose="020B0502040204020203" pitchFamily="34" charset="0"/>
              </a:rPr>
              <a:t>with AIDS </a:t>
            </a:r>
          </a:p>
          <a:p>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427" t="15180" r="4176" b="26089"/>
          <a:stretch/>
        </p:blipFill>
        <p:spPr>
          <a:xfrm>
            <a:off x="5520404" y="1148862"/>
            <a:ext cx="3458309" cy="1828800"/>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4678" t="14805" r="4427" b="23680"/>
          <a:stretch/>
        </p:blipFill>
        <p:spPr>
          <a:xfrm>
            <a:off x="5712507" y="2977662"/>
            <a:ext cx="3307992" cy="1842321"/>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7182" t="16376" r="4928" b="23071"/>
          <a:stretch/>
        </p:blipFill>
        <p:spPr>
          <a:xfrm>
            <a:off x="5804712" y="4727462"/>
            <a:ext cx="3215787" cy="1823195"/>
          </a:xfrm>
          <a:prstGeom prst="rect">
            <a:avLst/>
          </a:prstGeom>
        </p:spPr>
      </p:pic>
    </p:spTree>
    <p:extLst>
      <p:ext uri="{BB962C8B-B14F-4D97-AF65-F5344CB8AC3E}">
        <p14:creationId xmlns:p14="http://schemas.microsoft.com/office/powerpoint/2010/main" val="31624644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40" bIns="91440">
            <a:normAutofit fontScale="90000"/>
          </a:bodyPr>
          <a:lstStyle/>
          <a:p>
            <a:pPr algn="ctr"/>
            <a:r>
              <a:rPr lang="en-US" sz="2600" dirty="0">
                <a:solidFill>
                  <a:schemeClr val="bg1"/>
                </a:solidFill>
                <a:latin typeface="Arial" panose="020B0604020202020204" pitchFamily="34" charset="0"/>
                <a:cs typeface="Arial" panose="020B0604020202020204" pitchFamily="34" charset="0"/>
              </a:rPr>
              <a:t>Percent of Males, aged 13 to 24, </a:t>
            </a:r>
            <a:r>
              <a:rPr lang="en-US" sz="2600" dirty="0">
                <a:latin typeface="Arial" panose="020B0604020202020204" pitchFamily="34" charset="0"/>
                <a:cs typeface="Arial" panose="020B0604020202020204" pitchFamily="34" charset="0"/>
              </a:rPr>
              <a:t>L</a:t>
            </a:r>
            <a:r>
              <a:rPr lang="en-US" sz="2600" dirty="0">
                <a:solidFill>
                  <a:schemeClr val="bg1"/>
                </a:solidFill>
                <a:latin typeface="Arial" panose="020B0604020202020204" pitchFamily="34" charset="0"/>
                <a:cs typeface="Arial" panose="020B0604020202020204" pitchFamily="34" charset="0"/>
              </a:rPr>
              <a:t>iving with Diagnosed HIV Attributed to Male-to-Male Sexual Contact, by State, 2013</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0690"/>
          <a:stretch/>
        </p:blipFill>
        <p:spPr>
          <a:xfrm>
            <a:off x="908009" y="1151637"/>
            <a:ext cx="7327982" cy="5385656"/>
          </a:xfrm>
          <a:prstGeom prst="rect">
            <a:avLst/>
          </a:prstGeom>
        </p:spPr>
      </p:pic>
    </p:spTree>
    <p:extLst>
      <p:ext uri="{BB962C8B-B14F-4D97-AF65-F5344CB8AC3E}">
        <p14:creationId xmlns:p14="http://schemas.microsoft.com/office/powerpoint/2010/main" val="40530349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40" bIns="91440">
            <a:normAutofit fontScale="90000"/>
          </a:bodyPr>
          <a:lstStyle/>
          <a:p>
            <a:pPr algn="ctr"/>
            <a:r>
              <a:rPr lang="en-US" sz="2600" dirty="0">
                <a:solidFill>
                  <a:schemeClr val="bg1"/>
                </a:solidFill>
                <a:latin typeface="Arial" panose="020B0604020202020204" pitchFamily="34" charset="0"/>
                <a:cs typeface="Arial" panose="020B0604020202020204" pitchFamily="34" charset="0"/>
              </a:rPr>
              <a:t>Percent of Males </a:t>
            </a:r>
            <a:r>
              <a:rPr lang="en-US" sz="2600" dirty="0">
                <a:latin typeface="Arial" panose="020B0604020202020204" pitchFamily="34" charset="0"/>
                <a:cs typeface="Arial" panose="020B0604020202020204" pitchFamily="34" charset="0"/>
              </a:rPr>
              <a:t>L</a:t>
            </a:r>
            <a:r>
              <a:rPr lang="en-US" sz="2600" dirty="0">
                <a:solidFill>
                  <a:schemeClr val="bg1"/>
                </a:solidFill>
                <a:latin typeface="Arial" panose="020B0604020202020204" pitchFamily="34" charset="0"/>
                <a:cs typeface="Arial" panose="020B0604020202020204" pitchFamily="34" charset="0"/>
              </a:rPr>
              <a:t>iving with Diagnosed HIV Attributed to Male-to-Male Sexual Contact &amp; </a:t>
            </a:r>
            <a:br>
              <a:rPr lang="en-US" sz="2600" dirty="0">
                <a:solidFill>
                  <a:schemeClr val="bg1"/>
                </a:solidFill>
                <a:latin typeface="Arial" panose="020B0604020202020204" pitchFamily="34" charset="0"/>
                <a:cs typeface="Arial" panose="020B0604020202020204" pitchFamily="34" charset="0"/>
              </a:rPr>
            </a:br>
            <a:r>
              <a:rPr lang="en-US" sz="2600" dirty="0">
                <a:solidFill>
                  <a:schemeClr val="bg1"/>
                </a:solidFill>
                <a:latin typeface="Arial" panose="020B0604020202020204" pitchFamily="34" charset="0"/>
                <a:cs typeface="Arial" panose="020B0604020202020204" pitchFamily="34" charset="0"/>
              </a:rPr>
              <a:t>Injection Drug Use, by County, 2013</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1927"/>
          <a:stretch/>
        </p:blipFill>
        <p:spPr>
          <a:xfrm>
            <a:off x="782191" y="1118937"/>
            <a:ext cx="7547108" cy="5469928"/>
          </a:xfrm>
          <a:prstGeom prst="rect">
            <a:avLst/>
          </a:prstGeom>
        </p:spPr>
      </p:pic>
    </p:spTree>
    <p:extLst>
      <p:ext uri="{BB962C8B-B14F-4D97-AF65-F5344CB8AC3E}">
        <p14:creationId xmlns:p14="http://schemas.microsoft.com/office/powerpoint/2010/main" val="30703795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40" bIns="91440">
            <a:normAutofit fontScale="90000"/>
          </a:bodyPr>
          <a:lstStyle/>
          <a:p>
            <a:pPr algn="ctr"/>
            <a:r>
              <a:rPr lang="en-US" sz="2600" dirty="0">
                <a:solidFill>
                  <a:schemeClr val="bg1"/>
                </a:solidFill>
                <a:latin typeface="Arial" panose="020B0604020202020204" pitchFamily="34" charset="0"/>
                <a:cs typeface="Arial" panose="020B0604020202020204" pitchFamily="34" charset="0"/>
              </a:rPr>
              <a:t>Percent of Males </a:t>
            </a:r>
            <a:r>
              <a:rPr lang="en-US" sz="2600" dirty="0">
                <a:latin typeface="Arial" panose="020B0604020202020204" pitchFamily="34" charset="0"/>
                <a:cs typeface="Arial" panose="020B0604020202020204" pitchFamily="34" charset="0"/>
              </a:rPr>
              <a:t>L</a:t>
            </a:r>
            <a:r>
              <a:rPr lang="en-US" sz="2600" dirty="0">
                <a:solidFill>
                  <a:schemeClr val="bg1"/>
                </a:solidFill>
                <a:latin typeface="Arial" panose="020B0604020202020204" pitchFamily="34" charset="0"/>
                <a:cs typeface="Arial" panose="020B0604020202020204" pitchFamily="34" charset="0"/>
              </a:rPr>
              <a:t>iving with Diagnosed HIV Attributed to Injection Drug Use, by County, 2013</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1185"/>
          <a:stretch/>
        </p:blipFill>
        <p:spPr>
          <a:xfrm>
            <a:off x="792578" y="1082843"/>
            <a:ext cx="7522747" cy="5498187"/>
          </a:xfrm>
          <a:prstGeom prst="rect">
            <a:avLst/>
          </a:prstGeom>
        </p:spPr>
      </p:pic>
    </p:spTree>
    <p:extLst>
      <p:ext uri="{BB962C8B-B14F-4D97-AF65-F5344CB8AC3E}">
        <p14:creationId xmlns:p14="http://schemas.microsoft.com/office/powerpoint/2010/main" val="21295748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40" bIns="91440">
            <a:normAutofit fontScale="90000"/>
          </a:bodyPr>
          <a:lstStyle/>
          <a:p>
            <a:pPr algn="ctr"/>
            <a:r>
              <a:rPr lang="en-US" sz="2600" dirty="0">
                <a:solidFill>
                  <a:schemeClr val="bg1"/>
                </a:solidFill>
                <a:latin typeface="Arial" panose="020B0604020202020204" pitchFamily="34" charset="0"/>
                <a:cs typeface="Arial" panose="020B0604020202020204" pitchFamily="34" charset="0"/>
              </a:rPr>
              <a:t>Percent of Males </a:t>
            </a:r>
            <a:r>
              <a:rPr lang="en-US" sz="2600" dirty="0">
                <a:latin typeface="Arial" panose="020B0604020202020204" pitchFamily="34" charset="0"/>
                <a:cs typeface="Arial" panose="020B0604020202020204" pitchFamily="34" charset="0"/>
              </a:rPr>
              <a:t>L</a:t>
            </a:r>
            <a:r>
              <a:rPr lang="en-US" sz="2600" dirty="0">
                <a:solidFill>
                  <a:schemeClr val="bg1"/>
                </a:solidFill>
                <a:latin typeface="Arial" panose="020B0604020202020204" pitchFamily="34" charset="0"/>
                <a:cs typeface="Arial" panose="020B0604020202020204" pitchFamily="34" charset="0"/>
              </a:rPr>
              <a:t>iving with Diagnosed HIV Attributed to Heterosexual Contact, by State, 2013</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1927"/>
          <a:stretch/>
        </p:blipFill>
        <p:spPr>
          <a:xfrm>
            <a:off x="793969" y="1082842"/>
            <a:ext cx="7586435" cy="5498432"/>
          </a:xfrm>
          <a:prstGeom prst="rect">
            <a:avLst/>
          </a:prstGeom>
        </p:spPr>
      </p:pic>
    </p:spTree>
    <p:extLst>
      <p:ext uri="{BB962C8B-B14F-4D97-AF65-F5344CB8AC3E}">
        <p14:creationId xmlns:p14="http://schemas.microsoft.com/office/powerpoint/2010/main" val="28431128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40" bIns="91440">
            <a:normAutofit fontScale="90000"/>
          </a:bodyPr>
          <a:lstStyle/>
          <a:p>
            <a:pPr algn="ctr"/>
            <a:r>
              <a:rPr lang="en-US" sz="2600" dirty="0">
                <a:solidFill>
                  <a:schemeClr val="bg1"/>
                </a:solidFill>
                <a:latin typeface="Arial" panose="020B0604020202020204" pitchFamily="34" charset="0"/>
                <a:cs typeface="Arial" panose="020B0604020202020204" pitchFamily="34" charset="0"/>
              </a:rPr>
              <a:t>Percent of Females </a:t>
            </a:r>
            <a:r>
              <a:rPr lang="en-US" sz="2600" dirty="0">
                <a:latin typeface="Arial" panose="020B0604020202020204" pitchFamily="34" charset="0"/>
                <a:cs typeface="Arial" panose="020B0604020202020204" pitchFamily="34" charset="0"/>
              </a:rPr>
              <a:t>L</a:t>
            </a:r>
            <a:r>
              <a:rPr lang="en-US" sz="2600" dirty="0">
                <a:solidFill>
                  <a:schemeClr val="bg1"/>
                </a:solidFill>
                <a:latin typeface="Arial" panose="020B0604020202020204" pitchFamily="34" charset="0"/>
                <a:cs typeface="Arial" panose="020B0604020202020204" pitchFamily="34" charset="0"/>
              </a:rPr>
              <a:t>iving with Diagnosed HIV Attributed to Injection Drug Use, by County, 2013</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2174"/>
          <a:stretch/>
        </p:blipFill>
        <p:spPr>
          <a:xfrm>
            <a:off x="794222" y="1095374"/>
            <a:ext cx="7579619" cy="5478071"/>
          </a:xfrm>
          <a:prstGeom prst="rect">
            <a:avLst/>
          </a:prstGeom>
        </p:spPr>
      </p:pic>
    </p:spTree>
    <p:extLst>
      <p:ext uri="{BB962C8B-B14F-4D97-AF65-F5344CB8AC3E}">
        <p14:creationId xmlns:p14="http://schemas.microsoft.com/office/powerpoint/2010/main" val="35765520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40" bIns="91440">
            <a:normAutofit fontScale="90000"/>
          </a:bodyPr>
          <a:lstStyle/>
          <a:p>
            <a:pPr algn="ctr"/>
            <a:r>
              <a:rPr lang="en-US" sz="2600" dirty="0">
                <a:solidFill>
                  <a:schemeClr val="bg1"/>
                </a:solidFill>
                <a:latin typeface="Arial" panose="020B0604020202020204" pitchFamily="34" charset="0"/>
                <a:cs typeface="Arial" panose="020B0604020202020204" pitchFamily="34" charset="0"/>
              </a:rPr>
              <a:t>Percent of Females </a:t>
            </a:r>
            <a:r>
              <a:rPr lang="en-US" sz="2600" dirty="0">
                <a:latin typeface="Arial" panose="020B0604020202020204" pitchFamily="34" charset="0"/>
                <a:cs typeface="Arial" panose="020B0604020202020204" pitchFamily="34" charset="0"/>
              </a:rPr>
              <a:t>L</a:t>
            </a:r>
            <a:r>
              <a:rPr lang="en-US" sz="2600" dirty="0">
                <a:solidFill>
                  <a:schemeClr val="bg1"/>
                </a:solidFill>
                <a:latin typeface="Arial" panose="020B0604020202020204" pitchFamily="34" charset="0"/>
                <a:cs typeface="Arial" panose="020B0604020202020204" pitchFamily="34" charset="0"/>
              </a:rPr>
              <a:t>iving with Diagnosed HIV for Attributed to Heterosexual Contact, by County, 2013</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0937"/>
          <a:stretch/>
        </p:blipFill>
        <p:spPr>
          <a:xfrm>
            <a:off x="818220" y="1085850"/>
            <a:ext cx="7481677" cy="5483392"/>
          </a:xfrm>
          <a:prstGeom prst="rect">
            <a:avLst/>
          </a:prstGeom>
        </p:spPr>
      </p:pic>
    </p:spTree>
    <p:extLst>
      <p:ext uri="{BB962C8B-B14F-4D97-AF65-F5344CB8AC3E}">
        <p14:creationId xmlns:p14="http://schemas.microsoft.com/office/powerpoint/2010/main" val="19085219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US" sz="3600" b="0" dirty="0"/>
              <a:t>Caveats &amp; Limitations of </a:t>
            </a:r>
            <a:br>
              <a:rPr lang="en-US" sz="3600" b="0" dirty="0"/>
            </a:br>
            <a:r>
              <a:rPr lang="en-US" sz="3600" b="0" dirty="0"/>
              <a:t>AIDSVu Maps</a:t>
            </a:r>
          </a:p>
        </p:txBody>
      </p:sp>
      <p:sp>
        <p:nvSpPr>
          <p:cNvPr id="115715" name="Rectangle 1"/>
          <p:cNvSpPr>
            <a:spLocks noGrp="1" noChangeArrowheads="1"/>
          </p:cNvSpPr>
          <p:nvPr>
            <p:ph idx="1"/>
          </p:nvPr>
        </p:nvSpPr>
        <p:spPr/>
        <p:txBody>
          <a:bodyPr>
            <a:normAutofit/>
          </a:bodyPr>
          <a:lstStyle/>
          <a:p>
            <a:pPr eaLnBrk="1" hangingPunct="1">
              <a:spcAft>
                <a:spcPct val="0"/>
              </a:spcAft>
              <a:buFont typeface="Arial" panose="020B0604020202020204" pitchFamily="34" charset="0"/>
              <a:buChar char="•"/>
            </a:pPr>
            <a:r>
              <a:rPr lang="en-US" altLang="en-US" sz="2200" dirty="0">
                <a:sym typeface="Segoe UI" panose="020B0502040204020203" pitchFamily="34" charset="0"/>
              </a:rPr>
              <a:t>Data on AIDSVu may differ from data released in state and local HIV surveillance reports.</a:t>
            </a:r>
          </a:p>
          <a:p>
            <a:pPr eaLnBrk="1" hangingPunct="1">
              <a:spcAft>
                <a:spcPct val="0"/>
              </a:spcAft>
              <a:buFont typeface="Arial" panose="020B0604020202020204" pitchFamily="34" charset="0"/>
              <a:buChar char="•"/>
            </a:pPr>
            <a:endParaRPr lang="en-US" altLang="en-US" sz="2200" dirty="0">
              <a:sym typeface="Segoe UI" panose="020B0502040204020203" pitchFamily="34" charset="0"/>
            </a:endParaRPr>
          </a:p>
          <a:p>
            <a:pPr eaLnBrk="1" hangingPunct="1">
              <a:spcAft>
                <a:spcPct val="0"/>
              </a:spcAft>
              <a:buFont typeface="Arial" panose="020B0604020202020204" pitchFamily="34" charset="0"/>
              <a:buChar char="•"/>
            </a:pPr>
            <a:r>
              <a:rPr lang="en-US" altLang="en-US" sz="2200" dirty="0">
                <a:sym typeface="Segoe UI" panose="020B0502040204020203" pitchFamily="34" charset="0"/>
              </a:rPr>
              <a:t>All state and county, and some city-level maps are inclusive of incarcerated persons and should be interpreted with caution. </a:t>
            </a:r>
          </a:p>
          <a:p>
            <a:pPr eaLnBrk="1" hangingPunct="1">
              <a:spcAft>
                <a:spcPct val="0"/>
              </a:spcAft>
              <a:buFont typeface="Arial" panose="020B0604020202020204" pitchFamily="34" charset="0"/>
              <a:buChar char="•"/>
            </a:pPr>
            <a:endParaRPr lang="en-US" altLang="en-US" sz="2200" dirty="0">
              <a:sym typeface="Segoe UI" panose="020B0502040204020203" pitchFamily="34" charset="0"/>
            </a:endParaRPr>
          </a:p>
          <a:p>
            <a:pPr eaLnBrk="1" hangingPunct="1">
              <a:spcAft>
                <a:spcPct val="0"/>
              </a:spcAft>
              <a:buFont typeface="Arial" panose="020B0604020202020204" pitchFamily="34" charset="0"/>
              <a:buChar char="•"/>
            </a:pPr>
            <a:r>
              <a:rPr lang="en-US" altLang="en-US" sz="2200" dirty="0">
                <a:sym typeface="Segoe UI" panose="020B0502040204020203" pitchFamily="34" charset="0"/>
              </a:rPr>
              <a:t>AIDSVu maps do not reflect undiagnosed cases.</a:t>
            </a:r>
          </a:p>
          <a:p>
            <a:pPr eaLnBrk="1" hangingPunct="1">
              <a:spcAft>
                <a:spcPct val="0"/>
              </a:spcAft>
              <a:buFont typeface="Arial" panose="020B0604020202020204" pitchFamily="34" charset="0"/>
              <a:buChar char="•"/>
            </a:pPr>
            <a:endParaRPr lang="en-US" altLang="en-US" sz="2200" dirty="0">
              <a:sym typeface="Segoe UI" panose="020B0502040204020203" pitchFamily="34" charset="0"/>
            </a:endParaRPr>
          </a:p>
          <a:p>
            <a:pPr eaLnBrk="1" hangingPunct="1">
              <a:spcAft>
                <a:spcPct val="0"/>
              </a:spcAft>
              <a:buFont typeface="Arial" panose="020B0604020202020204" pitchFamily="34" charset="0"/>
              <a:buChar char="•"/>
            </a:pPr>
            <a:r>
              <a:rPr lang="en-US" altLang="en-US" sz="2200" dirty="0">
                <a:sym typeface="Segoe UI" panose="020B0502040204020203" pitchFamily="34" charset="0"/>
              </a:rPr>
              <a:t>Caution should be exercised when comparing maps because the scales change when viewing data overall and by race/ethnicity, sex, and age group breakdowns.</a:t>
            </a:r>
          </a:p>
        </p:txBody>
      </p:sp>
    </p:spTree>
    <p:extLst>
      <p:ext uri="{BB962C8B-B14F-4D97-AF65-F5344CB8AC3E}">
        <p14:creationId xmlns:p14="http://schemas.microsoft.com/office/powerpoint/2010/main" val="2168619994"/>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z="3600" b="0" dirty="0"/>
              <a:t>Additional Resources</a:t>
            </a:r>
          </a:p>
        </p:txBody>
      </p:sp>
      <p:sp>
        <p:nvSpPr>
          <p:cNvPr id="116739" name="Rectangle 1"/>
          <p:cNvSpPr>
            <a:spLocks noGrp="1" noChangeArrowheads="1"/>
          </p:cNvSpPr>
          <p:nvPr>
            <p:ph idx="1"/>
          </p:nvPr>
        </p:nvSpPr>
        <p:spPr/>
        <p:txBody>
          <a:bodyPr>
            <a:normAutofit/>
          </a:bodyPr>
          <a:lstStyle/>
          <a:p>
            <a:pPr marL="0" indent="0" eaLnBrk="1" hangingPunct="1">
              <a:spcAft>
                <a:spcPct val="0"/>
              </a:spcAft>
              <a:buNone/>
            </a:pPr>
            <a:r>
              <a:rPr lang="en-US" altLang="en-US" sz="2200" dirty="0">
                <a:sym typeface="Segoe UI" panose="020B0502040204020203" pitchFamily="34" charset="0"/>
              </a:rPr>
              <a:t>For maps of state- and county-level data that include HIV and other sexually transmitted infections (STIs), visit the CDC’s National Center for HIV/AIDS, Viral Hepatitis, STD and TB Prevention (NCHHSTP) Atlas: </a:t>
            </a:r>
            <a:r>
              <a:rPr lang="en-US" altLang="en-US" sz="2200" dirty="0">
                <a:sym typeface="Segoe UI" panose="020B0502040204020203" pitchFamily="34" charset="0"/>
                <a:hlinkClick r:id="rId3"/>
              </a:rPr>
              <a:t>www.cdc.gov/nchhstp/atlas/</a:t>
            </a:r>
            <a:endParaRPr lang="en-US" altLang="en-US" sz="2200" dirty="0">
              <a:sym typeface="Segoe UI" panose="020B0502040204020203" pitchFamily="34" charset="0"/>
            </a:endParaRPr>
          </a:p>
          <a:p>
            <a:pPr marL="0" indent="0" eaLnBrk="1" hangingPunct="1">
              <a:spcAft>
                <a:spcPct val="0"/>
              </a:spcAft>
              <a:buNone/>
            </a:pPr>
            <a:endParaRPr lang="en-US" altLang="en-US" sz="2200" dirty="0"/>
          </a:p>
          <a:p>
            <a:pPr marL="0" indent="0" eaLnBrk="1" hangingPunct="1">
              <a:spcAft>
                <a:spcPct val="0"/>
              </a:spcAft>
              <a:buNone/>
            </a:pPr>
            <a:r>
              <a:rPr lang="en-US" altLang="en-US" sz="2200" dirty="0">
                <a:sym typeface="Segoe UI" panose="020B0502040204020203" pitchFamily="34" charset="0"/>
              </a:rPr>
              <a:t>For more information about HIV prevention, visit: </a:t>
            </a:r>
            <a:r>
              <a:rPr lang="en-US" altLang="en-US" sz="2200" dirty="0">
                <a:sym typeface="Segoe UI" panose="020B0502040204020203" pitchFamily="34" charset="0"/>
                <a:hlinkClick r:id="rId4"/>
              </a:rPr>
              <a:t>www.cdc.gov/hiv/strategy/hihp/</a:t>
            </a:r>
            <a:r>
              <a:rPr lang="en-US" altLang="en-US" sz="2200" dirty="0">
                <a:sym typeface="Segoe UI" panose="020B0502040204020203" pitchFamily="34" charset="0"/>
              </a:rPr>
              <a:t> and </a:t>
            </a:r>
            <a:r>
              <a:rPr lang="en-US" altLang="en-US" sz="2200" dirty="0">
                <a:sym typeface="Segoe UI" panose="020B0502040204020203" pitchFamily="34" charset="0"/>
                <a:hlinkClick r:id="rId5"/>
              </a:rPr>
              <a:t>http://aids.gov/federal-resources/hiv-aids-programs/prevention-programs/index.html</a:t>
            </a:r>
            <a:r>
              <a:rPr lang="en-US" altLang="en-US" sz="2200" dirty="0">
                <a:sym typeface="Segoe UI Bold" panose="020B0802040204020203" pitchFamily="34" charset="0"/>
              </a:rPr>
              <a:t> </a:t>
            </a:r>
          </a:p>
          <a:p>
            <a:pPr marL="0" indent="0" eaLnBrk="1" hangingPunct="1">
              <a:spcAft>
                <a:spcPct val="0"/>
              </a:spcAft>
              <a:buNone/>
            </a:pPr>
            <a:endParaRPr lang="en-US" altLang="en-US" sz="2200" dirty="0">
              <a:sym typeface="Segoe UI Bold" panose="020B0802040204020203" pitchFamily="34" charset="0"/>
            </a:endParaRPr>
          </a:p>
          <a:p>
            <a:pPr marL="0" indent="0" eaLnBrk="1" hangingPunct="1">
              <a:spcAft>
                <a:spcPct val="0"/>
              </a:spcAft>
              <a:buNone/>
            </a:pPr>
            <a:r>
              <a:rPr lang="en-US" altLang="en-US" sz="2200" dirty="0">
                <a:sym typeface="Segoe UI" panose="020B0502040204020203" pitchFamily="34" charset="0"/>
              </a:rPr>
              <a:t>For additional health facts and HIV/AIDS policy fact sheets, visit the Kaiser Family Foundation’s website: </a:t>
            </a:r>
            <a:r>
              <a:rPr lang="en-US" altLang="en-US" sz="2200" dirty="0">
                <a:sym typeface="Segoe UI" panose="020B0502040204020203" pitchFamily="34" charset="0"/>
                <a:hlinkClick r:id="rId6"/>
              </a:rPr>
              <a:t>www.kff.org/hivaids/index.cfm</a:t>
            </a:r>
            <a:endParaRPr lang="en-US" altLang="en-US" sz="2200" dirty="0">
              <a:sym typeface="Segoe UI" panose="020B0502040204020203" pitchFamily="34" charset="0"/>
            </a:endParaRPr>
          </a:p>
        </p:txBody>
      </p:sp>
    </p:spTree>
    <p:extLst>
      <p:ext uri="{BB962C8B-B14F-4D97-AF65-F5344CB8AC3E}">
        <p14:creationId xmlns:p14="http://schemas.microsoft.com/office/powerpoint/2010/main" val="3739525816"/>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z="3600" b="0" dirty="0"/>
              <a:t>Contact </a:t>
            </a:r>
            <a:r>
              <a:rPr lang="en-US" sz="3600" b="0" dirty="0" err="1"/>
              <a:t>AIDSVu</a:t>
            </a:r>
            <a:endParaRPr lang="en-US" sz="3600" b="0" dirty="0"/>
          </a:p>
        </p:txBody>
      </p:sp>
      <p:sp>
        <p:nvSpPr>
          <p:cNvPr id="117763" name="Rectangle 1"/>
          <p:cNvSpPr>
            <a:spLocks noGrp="1" noChangeArrowheads="1"/>
          </p:cNvSpPr>
          <p:nvPr>
            <p:ph idx="1"/>
          </p:nvPr>
        </p:nvSpPr>
        <p:spPr/>
        <p:txBody>
          <a:bodyPr>
            <a:normAutofit/>
          </a:bodyPr>
          <a:lstStyle/>
          <a:p>
            <a:pPr marL="0" indent="0" eaLnBrk="1" hangingPunct="1">
              <a:spcAft>
                <a:spcPct val="0"/>
              </a:spcAft>
              <a:buNone/>
            </a:pPr>
            <a:r>
              <a:rPr lang="en-US" altLang="en-US" sz="2200" dirty="0">
                <a:sym typeface="Segoe UI" panose="020B0502040204020203" pitchFamily="34" charset="0"/>
              </a:rPr>
              <a:t>More map views, downloadable maps and additional resources are available online at </a:t>
            </a:r>
            <a:r>
              <a:rPr lang="en-US" altLang="en-US" sz="2200" dirty="0">
                <a:sym typeface="Segoe UI" panose="020B0502040204020203" pitchFamily="34" charset="0"/>
                <a:hlinkClick r:id="rId3"/>
              </a:rPr>
              <a:t>www.aidsvu.org</a:t>
            </a:r>
            <a:r>
              <a:rPr lang="en-US" altLang="en-US" sz="2200" dirty="0">
                <a:sym typeface="Segoe UI" panose="020B0502040204020203" pitchFamily="34" charset="0"/>
              </a:rPr>
              <a:t>. </a:t>
            </a:r>
          </a:p>
          <a:p>
            <a:pPr marL="0" indent="0" eaLnBrk="1" hangingPunct="1">
              <a:spcAft>
                <a:spcPct val="0"/>
              </a:spcAft>
              <a:buNone/>
            </a:pPr>
            <a:endParaRPr lang="en-US" altLang="en-US" sz="2200" dirty="0">
              <a:sym typeface="Segoe UI" panose="020B0502040204020203" pitchFamily="34" charset="0"/>
            </a:endParaRPr>
          </a:p>
          <a:p>
            <a:pPr marL="0" indent="0" eaLnBrk="1" hangingPunct="1">
              <a:spcAft>
                <a:spcPct val="0"/>
              </a:spcAft>
              <a:buNone/>
            </a:pPr>
            <a:r>
              <a:rPr lang="en-US" altLang="en-US" sz="2200" dirty="0">
                <a:sym typeface="Segoe UI" panose="020B0502040204020203" pitchFamily="34" charset="0"/>
              </a:rPr>
              <a:t>For more information about AIDSVu, including information about custom map views and images, please email </a:t>
            </a:r>
            <a:r>
              <a:rPr lang="en-US" altLang="en-US" sz="2200" dirty="0">
                <a:sym typeface="Segoe UI" panose="020B0502040204020203" pitchFamily="34" charset="0"/>
                <a:hlinkClick r:id="rId4"/>
              </a:rPr>
              <a:t>info@aidsvu.org</a:t>
            </a:r>
            <a:r>
              <a:rPr lang="en-US" altLang="en-US" sz="2200" dirty="0">
                <a:sym typeface="Segoe UI" panose="020B0502040204020203" pitchFamily="34" charset="0"/>
              </a:rPr>
              <a:t>.</a:t>
            </a:r>
          </a:p>
        </p:txBody>
      </p:sp>
    </p:spTree>
    <p:extLst>
      <p:ext uri="{BB962C8B-B14F-4D97-AF65-F5344CB8AC3E}">
        <p14:creationId xmlns:p14="http://schemas.microsoft.com/office/powerpoint/2010/main" val="4090739979"/>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0" dirty="0"/>
              <a:t>Local Statistics</a:t>
            </a:r>
          </a:p>
        </p:txBody>
      </p:sp>
      <p:sp>
        <p:nvSpPr>
          <p:cNvPr id="3" name="Content Placeholder 2"/>
          <p:cNvSpPr>
            <a:spLocks noGrp="1"/>
          </p:cNvSpPr>
          <p:nvPr>
            <p:ph idx="1"/>
          </p:nvPr>
        </p:nvSpPr>
        <p:spPr>
          <a:xfrm>
            <a:off x="0" y="1275976"/>
            <a:ext cx="5546558" cy="5002587"/>
          </a:xfrm>
        </p:spPr>
        <p:txBody>
          <a:bodyPr/>
          <a:lstStyle/>
          <a:p>
            <a:pPr marL="457200" lvl="1" indent="0">
              <a:spcBef>
                <a:spcPct val="20000"/>
              </a:spcBef>
              <a:spcAft>
                <a:spcPts val="200"/>
              </a:spcAft>
              <a:buNone/>
            </a:pPr>
            <a:r>
              <a:rPr lang="en-US" altLang="en-US" sz="2800" dirty="0">
                <a:solidFill>
                  <a:srgbClr val="C00000"/>
                </a:solidFill>
                <a:sym typeface="Segoe UI" panose="020B0502040204020203" pitchFamily="34" charset="0"/>
              </a:rPr>
              <a:t>State and City Profiles</a:t>
            </a:r>
          </a:p>
          <a:p>
            <a:pPr lvl="1">
              <a:spcBef>
                <a:spcPct val="20000"/>
              </a:spcBef>
              <a:spcAft>
                <a:spcPts val="200"/>
              </a:spcAft>
            </a:pPr>
            <a:r>
              <a:rPr lang="en-US" altLang="en-US" sz="2000" dirty="0">
                <a:solidFill>
                  <a:srgbClr val="000000"/>
                </a:solidFill>
                <a:sym typeface="Segoe UI" panose="020B0502040204020203" pitchFamily="34" charset="0"/>
              </a:rPr>
              <a:t>Demographic information</a:t>
            </a:r>
          </a:p>
          <a:p>
            <a:pPr lvl="1">
              <a:spcBef>
                <a:spcPct val="20000"/>
              </a:spcBef>
              <a:spcAft>
                <a:spcPts val="200"/>
              </a:spcAft>
            </a:pPr>
            <a:r>
              <a:rPr lang="en-US" altLang="en-US" sz="2000" dirty="0">
                <a:solidFill>
                  <a:srgbClr val="000000"/>
                </a:solidFill>
                <a:sym typeface="Segoe UI" panose="020B0502040204020203" pitchFamily="34" charset="0"/>
              </a:rPr>
              <a:t>HIV prevalence rate ratios by </a:t>
            </a:r>
          </a:p>
          <a:p>
            <a:pPr marL="457200" lvl="1" indent="0">
              <a:spcBef>
                <a:spcPct val="20000"/>
              </a:spcBef>
              <a:spcAft>
                <a:spcPts val="200"/>
              </a:spcAft>
              <a:buNone/>
            </a:pPr>
            <a:r>
              <a:rPr lang="en-US" altLang="en-US" sz="2000" dirty="0">
                <a:solidFill>
                  <a:srgbClr val="000000"/>
                </a:solidFill>
                <a:sym typeface="Segoe UI" panose="020B0502040204020203" pitchFamily="34" charset="0"/>
              </a:rPr>
              <a:t>   race/ethnicity </a:t>
            </a:r>
          </a:p>
          <a:p>
            <a:pPr lvl="1">
              <a:spcBef>
                <a:spcPct val="20000"/>
              </a:spcBef>
              <a:spcAft>
                <a:spcPts val="200"/>
              </a:spcAft>
            </a:pPr>
            <a:r>
              <a:rPr lang="en-US" altLang="en-US" sz="2000" dirty="0">
                <a:solidFill>
                  <a:srgbClr val="000000"/>
                </a:solidFill>
                <a:sym typeface="Segoe UI" panose="020B0502040204020203" pitchFamily="34" charset="0"/>
              </a:rPr>
              <a:t>HIV transmission modes, late diagnoses, </a:t>
            </a:r>
          </a:p>
          <a:p>
            <a:pPr marL="457200" lvl="1" indent="0">
              <a:spcBef>
                <a:spcPct val="20000"/>
              </a:spcBef>
              <a:spcAft>
                <a:spcPts val="200"/>
              </a:spcAft>
              <a:buNone/>
            </a:pPr>
            <a:r>
              <a:rPr lang="en-US" altLang="en-US" sz="2000" dirty="0">
                <a:solidFill>
                  <a:srgbClr val="000000"/>
                </a:solidFill>
                <a:sym typeface="Segoe UI" panose="020B0502040204020203" pitchFamily="34" charset="0"/>
              </a:rPr>
              <a:t>   and mortality data</a:t>
            </a:r>
          </a:p>
          <a:p>
            <a:pPr lvl="1">
              <a:spcBef>
                <a:spcPct val="20000"/>
              </a:spcBef>
              <a:spcAft>
                <a:spcPts val="200"/>
              </a:spcAft>
            </a:pPr>
            <a:r>
              <a:rPr lang="en-US" altLang="en-US" sz="2000" dirty="0">
                <a:solidFill>
                  <a:srgbClr val="000000"/>
                </a:solidFill>
                <a:sym typeface="Segoe UI" panose="020B0502040204020203" pitchFamily="34" charset="0"/>
              </a:rPr>
              <a:t>State HIV prevention progress</a:t>
            </a:r>
          </a:p>
          <a:p>
            <a:pPr lvl="1">
              <a:spcBef>
                <a:spcPct val="20000"/>
              </a:spcBef>
              <a:spcAft>
                <a:spcPts val="200"/>
              </a:spcAft>
            </a:pPr>
            <a:r>
              <a:rPr lang="en-US" altLang="en-US" sz="2000" dirty="0">
                <a:solidFill>
                  <a:srgbClr val="000000"/>
                </a:solidFill>
                <a:sym typeface="Segoe UI" panose="020B0502040204020203" pitchFamily="34" charset="0"/>
              </a:rPr>
              <a:t>HIV/AIDS federal grant funding and </a:t>
            </a:r>
          </a:p>
          <a:p>
            <a:pPr marL="457200" lvl="1" indent="0">
              <a:spcBef>
                <a:spcPct val="20000"/>
              </a:spcBef>
              <a:spcAft>
                <a:spcPts val="200"/>
              </a:spcAft>
              <a:buNone/>
            </a:pPr>
            <a:r>
              <a:rPr lang="en-US" altLang="en-US" sz="2000" dirty="0">
                <a:solidFill>
                  <a:srgbClr val="000000"/>
                </a:solidFill>
                <a:sym typeface="Segoe UI" panose="020B0502040204020203" pitchFamily="34" charset="0"/>
              </a:rPr>
              <a:t>   programs</a:t>
            </a:r>
          </a:p>
          <a:p>
            <a:pPr lvl="1">
              <a:spcBef>
                <a:spcPct val="20000"/>
              </a:spcBef>
              <a:spcAft>
                <a:spcPts val="200"/>
              </a:spcAft>
            </a:pPr>
            <a:r>
              <a:rPr lang="en-US" altLang="en-US" sz="2000" dirty="0">
                <a:solidFill>
                  <a:srgbClr val="000000"/>
                </a:solidFill>
                <a:sym typeface="Segoe UI" panose="020B0502040204020203" pitchFamily="34" charset="0"/>
              </a:rPr>
              <a:t>STD quick facts</a:t>
            </a:r>
          </a:p>
          <a:p>
            <a:pPr lvl="1">
              <a:spcBef>
                <a:spcPct val="20000"/>
              </a:spcBef>
              <a:spcAft>
                <a:spcPts val="200"/>
              </a:spcAft>
            </a:pPr>
            <a:r>
              <a:rPr lang="en-US" altLang="en-US" sz="2000" dirty="0">
                <a:solidFill>
                  <a:srgbClr val="000000"/>
                </a:solidFill>
                <a:sym typeface="Segoe UI" panose="020B0502040204020203" pitchFamily="34" charset="0"/>
              </a:rPr>
              <a:t>Website links for city- and state-level </a:t>
            </a:r>
          </a:p>
          <a:p>
            <a:pPr marL="457200" lvl="1" indent="0">
              <a:spcBef>
                <a:spcPct val="20000"/>
              </a:spcBef>
              <a:spcAft>
                <a:spcPts val="200"/>
              </a:spcAft>
              <a:buNone/>
            </a:pPr>
            <a:r>
              <a:rPr lang="en-US" altLang="en-US" sz="2000" dirty="0">
                <a:solidFill>
                  <a:srgbClr val="000000"/>
                </a:solidFill>
                <a:sym typeface="Segoe UI" panose="020B0502040204020203" pitchFamily="34" charset="0"/>
              </a:rPr>
              <a:t>   HIV/AIDS resources</a:t>
            </a:r>
          </a:p>
          <a:p>
            <a:endParaRPr lang="en-US" dirty="0"/>
          </a:p>
        </p:txBody>
      </p:sp>
      <p:pic>
        <p:nvPicPr>
          <p:cNvPr id="4" name="Picture 3"/>
          <p:cNvPicPr>
            <a:picLocks noChangeAspect="1"/>
          </p:cNvPicPr>
          <p:nvPr/>
        </p:nvPicPr>
        <p:blipFill rotWithShape="1">
          <a:blip r:embed="rId3"/>
          <a:srcRect t="505"/>
          <a:stretch/>
        </p:blipFill>
        <p:spPr>
          <a:xfrm>
            <a:off x="5420771" y="1379105"/>
            <a:ext cx="3609975" cy="4387829"/>
          </a:xfrm>
          <a:prstGeom prst="rect">
            <a:avLst/>
          </a:prstGeom>
        </p:spPr>
      </p:pic>
    </p:spTree>
    <p:extLst>
      <p:ext uri="{BB962C8B-B14F-4D97-AF65-F5344CB8AC3E}">
        <p14:creationId xmlns:p14="http://schemas.microsoft.com/office/powerpoint/2010/main" val="2231981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0" dirty="0"/>
              <a:t>Other </a:t>
            </a:r>
            <a:r>
              <a:rPr lang="en-US" sz="3200" dirty="0"/>
              <a:t>AIDSVu </a:t>
            </a:r>
            <a:r>
              <a:rPr lang="en-US" sz="3200" b="0" dirty="0"/>
              <a:t>Features</a:t>
            </a:r>
          </a:p>
        </p:txBody>
      </p:sp>
      <p:sp>
        <p:nvSpPr>
          <p:cNvPr id="4" name="Content Placeholder 5"/>
          <p:cNvSpPr txBox="1">
            <a:spLocks/>
          </p:cNvSpPr>
          <p:nvPr/>
        </p:nvSpPr>
        <p:spPr>
          <a:xfrm>
            <a:off x="156411" y="1323473"/>
            <a:ext cx="4263189" cy="52337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2400" dirty="0">
                <a:solidFill>
                  <a:srgbClr val="C00000"/>
                </a:solidFill>
              </a:rPr>
              <a:t>HIV Testing Site Locator</a:t>
            </a:r>
          </a:p>
          <a:p>
            <a:r>
              <a:rPr lang="en-US" altLang="en-US" sz="2000" dirty="0"/>
              <a:t>CDC National Prevention Information Network </a:t>
            </a:r>
          </a:p>
          <a:p>
            <a:r>
              <a:rPr lang="en-US" altLang="en-US" sz="2000" dirty="0"/>
              <a:t>Search by ZIP Code or city &amp; state</a:t>
            </a:r>
          </a:p>
          <a:p>
            <a:pPr marL="0" indent="0">
              <a:buNone/>
            </a:pPr>
            <a:r>
              <a:rPr lang="en-US" altLang="en-US" sz="2400" dirty="0">
                <a:solidFill>
                  <a:srgbClr val="C00000"/>
                </a:solidFill>
              </a:rPr>
              <a:t>HIV Treatment Site Locator</a:t>
            </a:r>
          </a:p>
          <a:p>
            <a:r>
              <a:rPr lang="en-US" altLang="en-US" sz="2000" dirty="0"/>
              <a:t>Ryan White HIV/AIDS Medical Care Providers</a:t>
            </a:r>
          </a:p>
          <a:p>
            <a:r>
              <a:rPr lang="en-US" altLang="en-US" sz="2000" dirty="0"/>
              <a:t>Search by ZIP Code or city &amp; state</a:t>
            </a:r>
          </a:p>
          <a:p>
            <a:pPr marL="0" indent="0">
              <a:buNone/>
            </a:pPr>
            <a:r>
              <a:rPr lang="en-US" altLang="en-US" sz="2400" dirty="0">
                <a:solidFill>
                  <a:srgbClr val="C00000"/>
                </a:solidFill>
              </a:rPr>
              <a:t>Downloadable Resources</a:t>
            </a:r>
          </a:p>
          <a:p>
            <a:r>
              <a:rPr lang="en-US" altLang="en-US" sz="2000" dirty="0"/>
              <a:t>Slide decks with high-resolution maps</a:t>
            </a:r>
          </a:p>
          <a:p>
            <a:r>
              <a:rPr lang="en-US" altLang="en-US" sz="2000" dirty="0"/>
              <a:t>Data sets</a:t>
            </a:r>
          </a:p>
          <a:p>
            <a:pPr marL="0" indent="0"/>
            <a:endParaRPr lang="en-US" altLang="en-US" dirty="0"/>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l="48701" t="30981" r="3831" b="14185"/>
          <a:stretch>
            <a:fillRect/>
          </a:stretch>
        </p:blipFill>
        <p:spPr bwMode="auto">
          <a:xfrm>
            <a:off x="4419600" y="2133600"/>
            <a:ext cx="4573588"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35081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AIDSVu</a:t>
            </a:r>
            <a:r>
              <a:rPr lang="en-US" sz="3200" b="0" dirty="0"/>
              <a:t>: Supporting the National HIV/AIDS Strategy</a:t>
            </a:r>
            <a:endParaRPr lang="en-US" sz="3200" dirty="0"/>
          </a:p>
        </p:txBody>
      </p:sp>
      <p:sp>
        <p:nvSpPr>
          <p:cNvPr id="4" name="Rectangle 1"/>
          <p:cNvSpPr txBox="1">
            <a:spLocks noChangeArrowheads="1"/>
          </p:cNvSpPr>
          <p:nvPr/>
        </p:nvSpPr>
        <p:spPr>
          <a:xfrm>
            <a:off x="361950" y="1457325"/>
            <a:ext cx="8420100" cy="46688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1775" indent="-231775">
              <a:spcAft>
                <a:spcPct val="0"/>
              </a:spcAft>
            </a:pPr>
            <a:r>
              <a:rPr lang="en-US" altLang="en-US" sz="2200" dirty="0">
                <a:sym typeface="Segoe UI" panose="020B0502040204020203" pitchFamily="34" charset="0"/>
              </a:rPr>
              <a:t>Prevent new HIV infections</a:t>
            </a:r>
          </a:p>
          <a:p>
            <a:pPr marL="231775" indent="-231775">
              <a:spcAft>
                <a:spcPct val="0"/>
              </a:spcAft>
            </a:pPr>
            <a:r>
              <a:rPr lang="en-US" altLang="en-US" sz="2200" dirty="0">
                <a:sym typeface="Segoe UI" panose="020B0502040204020203" pitchFamily="34" charset="0"/>
              </a:rPr>
              <a:t>Improve linkage to prevention, care, and treatment</a:t>
            </a:r>
          </a:p>
          <a:p>
            <a:pPr marL="231775" indent="-231775">
              <a:spcAft>
                <a:spcPct val="0"/>
              </a:spcAft>
            </a:pPr>
            <a:r>
              <a:rPr lang="en-US" altLang="en-US" sz="2200" dirty="0">
                <a:sym typeface="Segoe UI" panose="020B0502040204020203" pitchFamily="34" charset="0"/>
              </a:rPr>
              <a:t>Reduce HIV-related health disparities</a:t>
            </a:r>
          </a:p>
        </p:txBody>
      </p:sp>
      <p:pic>
        <p:nvPicPr>
          <p:cNvPr id="1026" name="Picture 2" descr="https://www.glaad.org/sites/default/files/styles/750px/public/images/2015-07/white%20house%20strategy.jpg?itok=6BrVkV1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0320" y="3434468"/>
            <a:ext cx="3456869" cy="2292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94523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9144000" cy="1019115"/>
          </a:xfrm>
          <a:prstGeom prst="rect">
            <a:avLst/>
          </a:prstGeom>
        </p:spPr>
        <p:txBody>
          <a:bodyPr vert="horz" lIns="91440" tIns="91440" rIns="91440" bIns="91440" rtlCol="0" anchor="ctr">
            <a:normAutofit/>
          </a:bodyPr>
          <a:lstStyle>
            <a:lvl1pPr algn="l" defTabSz="914400" rtl="0" eaLnBrk="1" latinLnBrk="0" hangingPunct="1">
              <a:lnSpc>
                <a:spcPct val="90000"/>
              </a:lnSpc>
              <a:spcBef>
                <a:spcPct val="0"/>
              </a:spcBef>
              <a:buNone/>
              <a:defRPr sz="4400" b="1" kern="1200">
                <a:solidFill>
                  <a:schemeClr val="tx1"/>
                </a:solidFill>
                <a:latin typeface="Helvetica" panose="020B0604020202020204" pitchFamily="34" charset="0"/>
                <a:ea typeface="+mj-ea"/>
                <a:cs typeface="Helvetica" panose="020B0604020202020204" pitchFamily="34" charset="0"/>
              </a:defRPr>
            </a:lvl1pPr>
          </a:lstStyle>
          <a:p>
            <a:pPr algn="ctr"/>
            <a:r>
              <a:rPr lang="en-US" sz="2600" dirty="0">
                <a:solidFill>
                  <a:schemeClr val="bg1"/>
                </a:solidFill>
                <a:latin typeface="Arial" panose="020B0604020202020204" pitchFamily="34" charset="0"/>
                <a:cs typeface="Arial" panose="020B0604020202020204" pitchFamily="34" charset="0"/>
              </a:rPr>
              <a:t>Rates of Deaths of Persons with Diagnosed HIV, </a:t>
            </a:r>
            <a:br>
              <a:rPr lang="en-US" sz="2600" dirty="0">
                <a:solidFill>
                  <a:schemeClr val="bg1"/>
                </a:solidFill>
                <a:latin typeface="Arial" panose="020B0604020202020204" pitchFamily="34" charset="0"/>
                <a:cs typeface="Arial" panose="020B0604020202020204" pitchFamily="34" charset="0"/>
              </a:rPr>
            </a:br>
            <a:r>
              <a:rPr lang="en-US" sz="2600" dirty="0">
                <a:solidFill>
                  <a:schemeClr val="bg1"/>
                </a:solidFill>
                <a:latin typeface="Arial" panose="020B0604020202020204" pitchFamily="34" charset="0"/>
                <a:cs typeface="Arial" panose="020B0604020202020204" pitchFamily="34" charset="0"/>
              </a:rPr>
              <a:t>by State, 2013</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9673" b="3695"/>
          <a:stretch/>
        </p:blipFill>
        <p:spPr>
          <a:xfrm>
            <a:off x="926757" y="1141515"/>
            <a:ext cx="7290486" cy="5197502"/>
          </a:xfrm>
          <a:prstGeom prst="rect">
            <a:avLst/>
          </a:prstGeom>
        </p:spPr>
      </p:pic>
    </p:spTree>
    <p:extLst>
      <p:ext uri="{BB962C8B-B14F-4D97-AF65-F5344CB8AC3E}">
        <p14:creationId xmlns:p14="http://schemas.microsoft.com/office/powerpoint/2010/main" val="2279715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40" bIns="91440">
            <a:noAutofit/>
          </a:bodyPr>
          <a:lstStyle/>
          <a:p>
            <a:pPr algn="ctr"/>
            <a:r>
              <a:rPr lang="en-US" sz="2600" dirty="0">
                <a:solidFill>
                  <a:schemeClr val="bg1"/>
                </a:solidFill>
                <a:latin typeface="Arial" panose="020B0604020202020204" pitchFamily="34" charset="0"/>
                <a:cs typeface="Arial" panose="020B0604020202020204" pitchFamily="34" charset="0"/>
              </a:rPr>
              <a:t>Rates of Persons Newly Diagnosed with HIV, by State, 2014</a:t>
            </a:r>
          </a:p>
        </p:txBody>
      </p:sp>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8794"/>
          <a:stretch/>
        </p:blipFill>
        <p:spPr>
          <a:xfrm>
            <a:off x="966497" y="1106905"/>
            <a:ext cx="7263104" cy="5451363"/>
          </a:xfrm>
        </p:spPr>
      </p:pic>
    </p:spTree>
    <p:extLst>
      <p:ext uri="{BB962C8B-B14F-4D97-AF65-F5344CB8AC3E}">
        <p14:creationId xmlns:p14="http://schemas.microsoft.com/office/powerpoint/2010/main" val="40740856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40" bIns="91440">
            <a:noAutofit/>
          </a:bodyPr>
          <a:lstStyle/>
          <a:p>
            <a:pPr algn="ctr"/>
            <a:r>
              <a:rPr lang="en-US" sz="2600" dirty="0">
                <a:solidFill>
                  <a:schemeClr val="bg1"/>
                </a:solidFill>
                <a:latin typeface="Arial" panose="020B0604020202020204" pitchFamily="34" charset="0"/>
                <a:cs typeface="Arial" panose="020B0604020202020204" pitchFamily="34" charset="0"/>
              </a:rPr>
              <a:t>Rates of Persons Newly Diagnosed with HIV,</a:t>
            </a:r>
            <a:br>
              <a:rPr lang="en-US" sz="2600" dirty="0">
                <a:solidFill>
                  <a:schemeClr val="bg1"/>
                </a:solidFill>
                <a:latin typeface="Arial" panose="020B0604020202020204" pitchFamily="34" charset="0"/>
                <a:cs typeface="Arial" panose="020B0604020202020204" pitchFamily="34" charset="0"/>
              </a:rPr>
            </a:br>
            <a:r>
              <a:rPr lang="en-US" sz="2600" dirty="0">
                <a:solidFill>
                  <a:schemeClr val="bg1"/>
                </a:solidFill>
                <a:latin typeface="Arial" panose="020B0604020202020204" pitchFamily="34" charset="0"/>
                <a:cs typeface="Arial" panose="020B0604020202020204" pitchFamily="34" charset="0"/>
              </a:rPr>
              <a:t>by County, 2014</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5924"/>
          <a:stretch/>
        </p:blipFill>
        <p:spPr>
          <a:xfrm>
            <a:off x="871833" y="1215190"/>
            <a:ext cx="7313026" cy="5059668"/>
          </a:xfrm>
          <a:prstGeom prst="rect">
            <a:avLst/>
          </a:prstGeom>
        </p:spPr>
      </p:pic>
    </p:spTree>
    <p:extLst>
      <p:ext uri="{BB962C8B-B14F-4D97-AF65-F5344CB8AC3E}">
        <p14:creationId xmlns:p14="http://schemas.microsoft.com/office/powerpoint/2010/main" val="3192012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AIDSVu PPT Deck Templat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13001</TotalTime>
  <Words>5962</Words>
  <Application>Microsoft Office PowerPoint</Application>
  <PresentationFormat>On-screen Show (4:3)</PresentationFormat>
  <Paragraphs>540</Paragraphs>
  <Slides>38</Slides>
  <Notes>38</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38</vt:i4>
      </vt:variant>
    </vt:vector>
  </HeadingPairs>
  <TitlesOfParts>
    <vt:vector size="48" baseType="lpstr">
      <vt:lpstr>Arial</vt:lpstr>
      <vt:lpstr>Calibri</vt:lpstr>
      <vt:lpstr>Gill Sans</vt:lpstr>
      <vt:lpstr>Helvetica</vt:lpstr>
      <vt:lpstr>Lucida Grande</vt:lpstr>
      <vt:lpstr>Segoe UI</vt:lpstr>
      <vt:lpstr>Segoe UI Bold</vt:lpstr>
      <vt:lpstr>ヒラギノ角ゴ ProN W3</vt:lpstr>
      <vt:lpstr>Office Theme</vt:lpstr>
      <vt:lpstr>8_AIDSVu PPT Deck Template</vt:lpstr>
      <vt:lpstr>Illustrating HIV/AIDS in the United States</vt:lpstr>
      <vt:lpstr>About AIDSVu</vt:lpstr>
      <vt:lpstr>Interactive Maps</vt:lpstr>
      <vt:lpstr>Local Statistics</vt:lpstr>
      <vt:lpstr>Other AIDSVu Features</vt:lpstr>
      <vt:lpstr>AIDSVu: Supporting the National HIV/AIDS Strategy</vt:lpstr>
      <vt:lpstr>PowerPoint Presentation</vt:lpstr>
      <vt:lpstr>Rates of Persons Newly Diagnosed with HIV, by State, 2014</vt:lpstr>
      <vt:lpstr>Rates of Persons Newly Diagnosed with HIV, by County, 2014</vt:lpstr>
      <vt:lpstr>PowerPoint Presentation</vt:lpstr>
      <vt:lpstr>Rates of Persons Living with Diagnosed HIV, by County, 2013</vt:lpstr>
      <vt:lpstr>Rates of Black Persons Living with  Diagnosed HIV, by County, 2013</vt:lpstr>
      <vt:lpstr>Rates of White Persons Living with  Diagnosed HIV, by County, 2013</vt:lpstr>
      <vt:lpstr>Rates of Hispanic/Latino Persons Living with Diagnosed HIV, by County, 2013</vt:lpstr>
      <vt:lpstr>Rates of Black &amp; White Persons Living with Diagnosed HIV, by County, 2013</vt:lpstr>
      <vt:lpstr>Rates of Hispanic/Latino &amp; White Persons Living with Diagnosed HIV, by County, 2013</vt:lpstr>
      <vt:lpstr>Rates of Persons, aged 13-24, Living with  Diagnosed HIV, by County, 2013 </vt:lpstr>
      <vt:lpstr>Rates of Persons, aged 25-34, Living with Diagnosed HIV, by County, 2013 </vt:lpstr>
      <vt:lpstr>Rates of Persons, aged 35-44, Living with Diagnosed HIV, by County, 2013 </vt:lpstr>
      <vt:lpstr>Rates of Persons, aged 45-54, Living with Diagnosed HIV, by County, 2013 </vt:lpstr>
      <vt:lpstr>Rates of Persons, aged 55 &amp; older, Living with Diagnosed HIV, by County, 2013 </vt:lpstr>
      <vt:lpstr>Rates of Males Living with Diagnosed HIV,  by County, 2013</vt:lpstr>
      <vt:lpstr>Rates of Females Living with Diagnosed HIV,  by County, 2013</vt:lpstr>
      <vt:lpstr>Rates of Persons Living with Diagnosed HIV &amp;  Poverty Rates, by County, 2013</vt:lpstr>
      <vt:lpstr>Rates of Persons Living with Diagnosed HIV &amp;  Percent with High School Education, by County, 2013</vt:lpstr>
      <vt:lpstr>Rates of Persons Living with Diagnosed HIV &amp;  Median Household Income, by County, 2013</vt:lpstr>
      <vt:lpstr>Rates of Persons Living with Diagnosed HIV &amp; Percent of Population without Health Insurance, by County, 2013</vt:lpstr>
      <vt:lpstr>Rates of Persons living with Diagnosed HIV &amp;  Income Inequality (Gini Coefficient), by County, 2013</vt:lpstr>
      <vt:lpstr>Percent of Males Living with Diagnosed HIV Attributed to Male-to-Male Sexual Contact, by County, 2013</vt:lpstr>
      <vt:lpstr>Percent of Males, aged 13 to 24, Living with Diagnosed HIV Attributed to Male-to-Male Sexual Contact, by State, 2013</vt:lpstr>
      <vt:lpstr>Percent of Males Living with Diagnosed HIV Attributed to Male-to-Male Sexual Contact &amp;  Injection Drug Use, by County, 2013</vt:lpstr>
      <vt:lpstr>Percent of Males Living with Diagnosed HIV Attributed to Injection Drug Use, by County, 2013</vt:lpstr>
      <vt:lpstr>Percent of Males Living with Diagnosed HIV Attributed to Heterosexual Contact, by State, 2013</vt:lpstr>
      <vt:lpstr>Percent of Females Living with Diagnosed HIV Attributed to Injection Drug Use, by County, 2013</vt:lpstr>
      <vt:lpstr>Percent of Females Living with Diagnosed HIV for Attributed to Heterosexual Contact, by County, 2013</vt:lpstr>
      <vt:lpstr>Caveats &amp; Limitations of  AIDSVu Maps</vt:lpstr>
      <vt:lpstr>Additional Resources</vt:lpstr>
      <vt:lpstr>Contact AIDSVu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Larkin</dc:creator>
  <cp:lastModifiedBy>Tracy Sipka</cp:lastModifiedBy>
  <cp:revision>86</cp:revision>
  <dcterms:created xsi:type="dcterms:W3CDTF">2014-03-26T15:35:52Z</dcterms:created>
  <dcterms:modified xsi:type="dcterms:W3CDTF">2016-07-12T20:56:51Z</dcterms:modified>
</cp:coreProperties>
</file>