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2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B43031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B43031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B43031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252"/>
            <a:ext cx="10058400" cy="77571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90304" y="6456389"/>
            <a:ext cx="5175173" cy="731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3679" y="440704"/>
            <a:ext cx="8771041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B43031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kff.org/health-reform/state-indicator/state-activity-around-expanding-medicaid-under-the-affordable-care-ac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5469" y="6440958"/>
            <a:ext cx="149225" cy="102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Gotham Medium"/>
                <a:cs typeface="Gotham Medium"/>
              </a:rPr>
              <a:t>es/</a:t>
            </a:r>
            <a:endParaRPr sz="600">
              <a:latin typeface="Gotham Medium"/>
              <a:cs typeface="Gotham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6448" y="4062209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DA2C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6448" y="4062209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6448" y="4300575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EFE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6448" y="4300575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36140" y="432194"/>
            <a:ext cx="9186121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ct val="100000"/>
              </a:lnSpc>
            </a:pPr>
            <a:r>
              <a:rPr spc="-10" dirty="0"/>
              <a:t>HIV </a:t>
            </a:r>
            <a:r>
              <a:rPr spc="-15" dirty="0"/>
              <a:t>PREVALENCE </a:t>
            </a:r>
            <a:r>
              <a:rPr spc="-10" dirty="0"/>
              <a:t>AMONG NON-MEDICAID EXPANSION</a:t>
            </a:r>
            <a:r>
              <a:rPr spc="-85" dirty="0"/>
              <a:t> </a:t>
            </a:r>
            <a:r>
              <a:rPr spc="-10" dirty="0"/>
              <a:t>STATES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9688" y="933772"/>
            <a:ext cx="85902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38065" algn="l"/>
              </a:tabLst>
            </a:pPr>
            <a:r>
              <a:rPr sz="1500" baseline="2777" dirty="0">
                <a:latin typeface="Gotham Book"/>
                <a:cs typeface="Gotham Book"/>
              </a:rPr>
              <a:t>CURRENT STATUS OF STATE MEDICAID EXPANSION DECISIONS	</a:t>
            </a:r>
            <a:r>
              <a:rPr sz="1000" dirty="0">
                <a:latin typeface="Gotham Book"/>
                <a:cs typeface="Gotham Book"/>
              </a:rPr>
              <a:t>PERSONS LIVING WITH AN HIV OR AIDS </a:t>
            </a:r>
            <a:r>
              <a:rPr sz="1000" spc="-5" dirty="0">
                <a:latin typeface="Gotham Book"/>
                <a:cs typeface="Gotham Book"/>
              </a:rPr>
              <a:t>DIAGNOSIS,</a:t>
            </a:r>
            <a:r>
              <a:rPr sz="1000" spc="-180" dirty="0">
                <a:latin typeface="Gotham Book"/>
                <a:cs typeface="Gotham Book"/>
              </a:rPr>
              <a:t> </a:t>
            </a:r>
            <a:r>
              <a:rPr sz="1000" dirty="0">
                <a:latin typeface="Gotham Book"/>
                <a:cs typeface="Gotham Book"/>
              </a:rPr>
              <a:t>2013</a:t>
            </a:r>
            <a:endParaRPr sz="1000">
              <a:latin typeface="Gotham Book"/>
              <a:cs typeface="Gotham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9774" y="5301383"/>
            <a:ext cx="7003415" cy="683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1770"/>
              </a:lnSpc>
            </a:pPr>
            <a:r>
              <a:rPr sz="1500" b="0" i="1" spc="-15" dirty="0">
                <a:latin typeface="Gotham Light"/>
                <a:cs typeface="Gotham Light"/>
              </a:rPr>
              <a:t>Nearly 60,000 people living with </a:t>
            </a:r>
            <a:r>
              <a:rPr sz="1500" b="0" i="1" spc="-10" dirty="0">
                <a:latin typeface="Gotham Light"/>
                <a:cs typeface="Gotham Light"/>
              </a:rPr>
              <a:t>HIV live in </a:t>
            </a:r>
            <a:r>
              <a:rPr sz="1500" b="0" i="1" spc="-15" dirty="0">
                <a:latin typeface="Gotham Light"/>
                <a:cs typeface="Gotham Light"/>
              </a:rPr>
              <a:t>states </a:t>
            </a:r>
            <a:r>
              <a:rPr sz="1500" b="0" i="1" spc="-10" dirty="0">
                <a:latin typeface="Gotham Light"/>
                <a:cs typeface="Gotham Light"/>
              </a:rPr>
              <a:t>not </a:t>
            </a:r>
            <a:r>
              <a:rPr sz="1500" b="0" i="1" spc="-15" dirty="0">
                <a:latin typeface="Gotham Light"/>
                <a:cs typeface="Gotham Light"/>
              </a:rPr>
              <a:t>moving forward with  Medicaid expansion…About </a:t>
            </a:r>
            <a:r>
              <a:rPr sz="1500" b="0" i="1" spc="-10" dirty="0">
                <a:latin typeface="Gotham Light"/>
                <a:cs typeface="Gotham Light"/>
              </a:rPr>
              <a:t>70 </a:t>
            </a:r>
            <a:r>
              <a:rPr sz="1500" b="0" i="1" spc="-15" dirty="0">
                <a:latin typeface="Gotham Light"/>
                <a:cs typeface="Gotham Light"/>
              </a:rPr>
              <a:t>percent…earn </a:t>
            </a:r>
            <a:r>
              <a:rPr sz="1500" b="0" i="1" spc="-10" dirty="0">
                <a:latin typeface="Gotham Light"/>
                <a:cs typeface="Gotham Light"/>
              </a:rPr>
              <a:t>too </a:t>
            </a:r>
            <a:r>
              <a:rPr sz="1500" b="0" i="1" spc="-15" dirty="0">
                <a:latin typeface="Gotham Light"/>
                <a:cs typeface="Gotham Light"/>
              </a:rPr>
              <a:t>little </a:t>
            </a:r>
            <a:r>
              <a:rPr sz="1500" b="0" i="1" spc="-10" dirty="0">
                <a:latin typeface="Gotham Light"/>
                <a:cs typeface="Gotham Light"/>
              </a:rPr>
              <a:t>to </a:t>
            </a:r>
            <a:r>
              <a:rPr sz="1500" b="0" i="1" spc="-15" dirty="0">
                <a:latin typeface="Gotham Light"/>
                <a:cs typeface="Gotham Light"/>
              </a:rPr>
              <a:t>qualify </a:t>
            </a:r>
            <a:r>
              <a:rPr sz="1500" b="0" i="1" spc="-10" dirty="0">
                <a:latin typeface="Gotham Light"/>
                <a:cs typeface="Gotham Light"/>
              </a:rPr>
              <a:t>for </a:t>
            </a:r>
            <a:r>
              <a:rPr sz="1500" b="0" i="1" spc="-15" dirty="0">
                <a:latin typeface="Gotham Light"/>
                <a:cs typeface="Gotham Light"/>
              </a:rPr>
              <a:t>ﬁnancial  help </a:t>
            </a:r>
            <a:r>
              <a:rPr sz="1500" b="0" i="1" spc="-10" dirty="0">
                <a:latin typeface="Gotham Light"/>
                <a:cs typeface="Gotham Light"/>
              </a:rPr>
              <a:t>to </a:t>
            </a:r>
            <a:r>
              <a:rPr sz="1500" b="0" i="1" spc="-15" dirty="0">
                <a:latin typeface="Gotham Light"/>
                <a:cs typeface="Gotham Light"/>
              </a:rPr>
              <a:t>buy insurance </a:t>
            </a:r>
            <a:r>
              <a:rPr sz="1500" b="0" i="1" spc="-10" dirty="0">
                <a:latin typeface="Gotham Light"/>
                <a:cs typeface="Gotham Light"/>
              </a:rPr>
              <a:t>in the </a:t>
            </a:r>
            <a:r>
              <a:rPr sz="1500" b="0" i="1" spc="-15" dirty="0">
                <a:latin typeface="Gotham Light"/>
                <a:cs typeface="Gotham Light"/>
              </a:rPr>
              <a:t>marketplaces created </a:t>
            </a:r>
            <a:r>
              <a:rPr sz="1500" b="0" i="1" spc="-10" dirty="0">
                <a:latin typeface="Gotham Light"/>
                <a:cs typeface="Gotham Light"/>
              </a:rPr>
              <a:t>by the </a:t>
            </a:r>
            <a:r>
              <a:rPr sz="1500" b="0" i="1" spc="-15" dirty="0">
                <a:latin typeface="Gotham Light"/>
                <a:cs typeface="Gotham Light"/>
              </a:rPr>
              <a:t>health</a:t>
            </a:r>
            <a:r>
              <a:rPr sz="1500" b="0" i="1" spc="-30" dirty="0">
                <a:latin typeface="Gotham Light"/>
                <a:cs typeface="Gotham Light"/>
              </a:rPr>
              <a:t> </a:t>
            </a:r>
            <a:r>
              <a:rPr sz="1500" b="0" i="1" spc="-15" dirty="0">
                <a:latin typeface="Gotham Light"/>
                <a:cs typeface="Gotham Light"/>
              </a:rPr>
              <a:t>law.</a:t>
            </a:r>
            <a:endParaRPr sz="1500">
              <a:latin typeface="Gotham Light"/>
              <a:cs typeface="Gotham Ligh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92470" y="4163314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FFFB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92470" y="4163314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92470" y="4424057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F4F1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2470" y="4424057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92470" y="4693780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F0DC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92470" y="4693780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12318" y="4693539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FB4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12318" y="4693539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10731" y="4963807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DF3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10731" y="4963807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12456" y="4164609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86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12456" y="4164609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14805" y="4425251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6611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14805" y="4425251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14805" y="4693932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14805" y="4693932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068122" y="2938331"/>
            <a:ext cx="87630" cy="43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" spc="20" dirty="0">
                <a:latin typeface="Gotham Book"/>
                <a:cs typeface="Gotham Book"/>
              </a:rPr>
              <a:t>411+</a:t>
            </a:r>
            <a:endParaRPr sz="200">
              <a:latin typeface="Gotham Book"/>
              <a:cs typeface="Gotham Book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613218" y="4965242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91734" y="4962093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FCB1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11785" y="4165562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FC8D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11785" y="4165562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11785" y="4424171"/>
            <a:ext cx="0" cy="133985"/>
          </a:xfrm>
          <a:custGeom>
            <a:avLst/>
            <a:gdLst/>
            <a:ahLst/>
            <a:cxnLst/>
            <a:rect l="l" t="t" r="r" b="b"/>
            <a:pathLst>
              <a:path h="133985">
                <a:moveTo>
                  <a:pt x="0" y="133527"/>
                </a:move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EFE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11785" y="4424171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solidFill>
            <a:srgbClr val="FB4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91734" y="4962093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16088" y="4960746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11785" y="4424171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0" y="133527"/>
                </a:moveTo>
                <a:lnTo>
                  <a:pt x="133527" y="133527"/>
                </a:lnTo>
                <a:lnTo>
                  <a:pt x="133527" y="0"/>
                </a:lnTo>
                <a:lnTo>
                  <a:pt x="0" y="0"/>
                </a:lnTo>
                <a:lnTo>
                  <a:pt x="0" y="133527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38162" y="3855330"/>
            <a:ext cx="7581900" cy="589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54245">
              <a:lnSpc>
                <a:spcPct val="100000"/>
              </a:lnSpc>
            </a:pPr>
            <a:r>
              <a:rPr sz="900" dirty="0">
                <a:latin typeface="Gotham Book"/>
                <a:cs typeface="Gotham Book"/>
              </a:rPr>
              <a:t>Rates of Persons Living with Diagnosed HIV,</a:t>
            </a:r>
            <a:r>
              <a:rPr sz="900" spc="-100" dirty="0">
                <a:latin typeface="Gotham Book"/>
                <a:cs typeface="Gotham Book"/>
              </a:rPr>
              <a:t> </a:t>
            </a:r>
            <a:r>
              <a:rPr sz="900" dirty="0">
                <a:latin typeface="Gotham Book"/>
                <a:cs typeface="Gotham Book"/>
              </a:rPr>
              <a:t>2013</a:t>
            </a:r>
            <a:endParaRPr sz="900">
              <a:latin typeface="Gotham Book"/>
              <a:cs typeface="Gotham Book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900" b="1" spc="-10" dirty="0">
                <a:latin typeface="Gotham Bold"/>
                <a:cs typeface="Gotham Bold"/>
              </a:rPr>
              <a:t>NOT </a:t>
            </a:r>
            <a:r>
              <a:rPr sz="900" b="1" dirty="0">
                <a:latin typeface="Gotham Bold"/>
                <a:cs typeface="Gotham Bold"/>
              </a:rPr>
              <a:t>ADOPTING </a:t>
            </a:r>
            <a:r>
              <a:rPr sz="900" b="1" spc="-15" dirty="0">
                <a:latin typeface="Gotham Bold"/>
                <a:cs typeface="Gotham Bold"/>
              </a:rPr>
              <a:t>AT </a:t>
            </a:r>
            <a:r>
              <a:rPr sz="900" b="1" dirty="0">
                <a:latin typeface="Gotham Bold"/>
                <a:cs typeface="Gotham Bold"/>
              </a:rPr>
              <a:t>THIS TIME </a:t>
            </a:r>
            <a:r>
              <a:rPr sz="900" dirty="0">
                <a:latin typeface="Gotham Book"/>
                <a:cs typeface="Gotham Book"/>
              </a:rPr>
              <a:t>(19</a:t>
            </a:r>
            <a:r>
              <a:rPr sz="900" spc="-175" dirty="0">
                <a:latin typeface="Gotham Book"/>
                <a:cs typeface="Gotham Book"/>
              </a:rPr>
              <a:t> </a:t>
            </a:r>
            <a:r>
              <a:rPr sz="900" spc="-20" dirty="0">
                <a:latin typeface="Gotham Book"/>
                <a:cs typeface="Gotham Book"/>
              </a:rPr>
              <a:t>STATES)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latin typeface="Gotham Bold"/>
                <a:cs typeface="Gotham Bold"/>
              </a:rPr>
              <a:t>ADOPTED </a:t>
            </a:r>
            <a:r>
              <a:rPr sz="900" dirty="0">
                <a:latin typeface="Gotham Book"/>
                <a:cs typeface="Gotham Book"/>
              </a:rPr>
              <a:t>(32 STATES INCLUDING</a:t>
            </a:r>
            <a:r>
              <a:rPr sz="900" spc="5" dirty="0">
                <a:latin typeface="Gotham Book"/>
                <a:cs typeface="Gotham Book"/>
              </a:rPr>
              <a:t> </a:t>
            </a:r>
            <a:r>
              <a:rPr sz="900" dirty="0">
                <a:latin typeface="Gotham Book"/>
                <a:cs typeface="Gotham Book"/>
              </a:rPr>
              <a:t>DC)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07033" y="5163343"/>
            <a:ext cx="270510" cy="737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700" b="0" i="1" spc="-5" dirty="0">
                <a:latin typeface="Gotham Light"/>
                <a:cs typeface="Gotham Light"/>
              </a:rPr>
              <a:t>“</a:t>
            </a:r>
            <a:endParaRPr sz="4700">
              <a:latin typeface="Gotham Light"/>
              <a:cs typeface="Gotham 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538637" y="5614069"/>
            <a:ext cx="270510" cy="737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700" b="0" i="1" spc="-5" dirty="0">
                <a:latin typeface="Gotham Light"/>
                <a:cs typeface="Gotham Light"/>
              </a:rPr>
              <a:t>”</a:t>
            </a:r>
            <a:endParaRPr sz="4700">
              <a:latin typeface="Gotham Light"/>
              <a:cs typeface="Gotham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74327" y="6229073"/>
            <a:ext cx="5236403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4180" marR="5080" indent="-412115">
              <a:lnSpc>
                <a:spcPts val="710"/>
              </a:lnSpc>
            </a:pPr>
            <a:r>
              <a:rPr sz="600" dirty="0">
                <a:latin typeface="Gotham Medium"/>
                <a:cs typeface="Gotham Medium"/>
              </a:rPr>
              <a:t>SOURCE: “Status of State Action on the Medicaid Expansion Decision,” KFF State Health Facts, updated July 07, 2016.  </a:t>
            </a:r>
            <a:r>
              <a:rPr sz="600" dirty="0">
                <a:latin typeface="Gotham Medium"/>
                <a:cs typeface="Gotham Medium"/>
                <a:hlinkClick r:id="rId2"/>
              </a:rPr>
              <a:t>http://kff.org/health-reform/state-indicator/state-activity-around-expanding-medicaid-under-the-affordable-care-act/#</a:t>
            </a:r>
            <a:endParaRPr sz="600" dirty="0">
              <a:latin typeface="Gotham Medium"/>
              <a:cs typeface="Gotham Medium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5684837" y="4165562"/>
          <a:ext cx="3911404" cy="10030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02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27">
                <a:tc>
                  <a:txBody>
                    <a:bodyPr/>
                    <a:lstStyle/>
                    <a:p>
                      <a:pPr marL="22860">
                        <a:lnSpc>
                          <a:spcPts val="935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0 to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40</a:t>
                      </a:r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>
                    <a:solidFill>
                      <a:srgbClr val="FC8D3B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950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91 to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110</a:t>
                      </a:r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>
                    <a:solidFill>
                      <a:srgbClr val="860000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019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261 to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410</a:t>
                      </a:r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41 to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60</a:t>
                      </a:r>
                      <a:endParaRPr sz="90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61 to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70</a:t>
                      </a:r>
                      <a:endParaRPr sz="90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71 to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90</a:t>
                      </a:r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111 to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140</a:t>
                      </a:r>
                      <a:endParaRPr sz="90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141 to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190</a:t>
                      </a:r>
                      <a:endParaRPr sz="90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191 to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260</a:t>
                      </a:r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411+</a:t>
                      </a:r>
                      <a:endParaRPr sz="90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Data not</a:t>
                      </a:r>
                      <a:r>
                        <a:rPr sz="900" spc="-100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shown</a:t>
                      </a:r>
                      <a:r>
                        <a:rPr sz="900" dirty="0">
                          <a:solidFill>
                            <a:srgbClr val="D21717"/>
                          </a:solidFill>
                          <a:latin typeface="Gotham Book"/>
                          <a:cs typeface="Gotham Book"/>
                        </a:rPr>
                        <a:t>*</a:t>
                      </a:r>
                      <a:endParaRPr sz="90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Gotham Book"/>
                          <a:cs typeface="Gotham Book"/>
                        </a:rPr>
                        <a:t>Data</a:t>
                      </a:r>
                      <a:r>
                        <a:rPr sz="900" spc="-25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not</a:t>
                      </a:r>
                      <a:r>
                        <a:rPr sz="900" spc="-25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released</a:t>
                      </a:r>
                      <a:r>
                        <a:rPr sz="900" spc="-25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to</a:t>
                      </a:r>
                      <a:r>
                        <a:rPr sz="900" spc="-25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latin typeface="Gotham Book"/>
                          <a:cs typeface="Gotham Book"/>
                        </a:rPr>
                        <a:t>AIDSVu</a:t>
                      </a:r>
                      <a:r>
                        <a:rPr sz="900" spc="-195" dirty="0">
                          <a:latin typeface="Gotham Book"/>
                          <a:cs typeface="Gotham Book"/>
                        </a:rPr>
                        <a:t> </a:t>
                      </a:r>
                      <a:r>
                        <a:rPr sz="900" dirty="0">
                          <a:solidFill>
                            <a:srgbClr val="D21717"/>
                          </a:solidFill>
                          <a:latin typeface="Gotham Book"/>
                          <a:cs typeface="Gotham Book"/>
                        </a:rPr>
                        <a:t>**</a:t>
                      </a:r>
                      <a:endParaRPr sz="900">
                        <a:latin typeface="Gotham Book"/>
                        <a:cs typeface="Gotham Book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object 41"/>
          <p:cNvSpPr/>
          <p:nvPr/>
        </p:nvSpPr>
        <p:spPr>
          <a:xfrm>
            <a:off x="502137" y="1244688"/>
            <a:ext cx="4343102" cy="24849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76646" y="1288332"/>
            <a:ext cx="4435353" cy="24412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147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Gotham Bold</vt:lpstr>
      <vt:lpstr>Gotham Book</vt:lpstr>
      <vt:lpstr>Gotham Light</vt:lpstr>
      <vt:lpstr>Gotham Medium</vt:lpstr>
      <vt:lpstr>Times New Roman</vt:lpstr>
      <vt:lpstr>Office Theme</vt:lpstr>
      <vt:lpstr>HIV PREVALENCE AMONG NON-MEDICAID EXPANSION STATES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AIDSVu_Medicaid_Prevalence side by side_09_28_2015</dc:title>
  <dc:creator>Tony Kurilla</dc:creator>
  <cp:lastModifiedBy>Tony Kurilla</cp:lastModifiedBy>
  <cp:revision>2</cp:revision>
  <dcterms:created xsi:type="dcterms:W3CDTF">2016-07-27T15:50:47Z</dcterms:created>
  <dcterms:modified xsi:type="dcterms:W3CDTF">2016-07-27T20:11:50Z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2016-07-27T00:00:00Z</vt:filetime>
  </property>
  <property fmtid="{D5CDD505-2E9C-101B-9397-08002B2CF9AE}" pid="3" name="Creator">
    <vt:lpwstr>Adobe Illustrator CC 2015 (Windows)</vt:lpwstr>
  </property>
  <property fmtid="{D5CDD505-2E9C-101B-9397-08002B2CF9AE}" pid="4" name="LastSaved">
    <vt:filetime>2016-07-27T00:00:00Z</vt:filetime>
  </property>
</Properties>
</file>